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9" r:id="rId2"/>
    <p:sldId id="333" r:id="rId3"/>
    <p:sldId id="337" r:id="rId4"/>
    <p:sldId id="332" r:id="rId5"/>
    <p:sldId id="338" r:id="rId6"/>
    <p:sldId id="336" r:id="rId7"/>
    <p:sldId id="302" r:id="rId8"/>
    <p:sldId id="303" r:id="rId9"/>
    <p:sldId id="304" r:id="rId10"/>
    <p:sldId id="330" r:id="rId11"/>
    <p:sldId id="339" r:id="rId12"/>
    <p:sldId id="335" r:id="rId13"/>
    <p:sldId id="340" r:id="rId14"/>
    <p:sldId id="341" r:id="rId15"/>
    <p:sldId id="342" r:id="rId16"/>
    <p:sldId id="347" r:id="rId17"/>
    <p:sldId id="343" r:id="rId18"/>
    <p:sldId id="344" r:id="rId19"/>
    <p:sldId id="334" r:id="rId20"/>
    <p:sldId id="345" r:id="rId21"/>
    <p:sldId id="34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F681AE-8D05-4734-B794-5AC03901F584}" type="datetimeFigureOut">
              <a:rPr lang="en-US" smtClean="0"/>
              <a:t>7/29/2018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73E80-5707-49F2-A3D3-3B030E532164}" type="slidenum">
              <a:rPr lang="en-US" smtClean="0"/>
              <a:t>‹#›</a:t>
            </a:fld>
            <a:endParaRPr lang="en-US"/>
          </a:p>
        </p:txBody>
      </p:sp>
    </p:spTree>
    <p:extLst>
      <p:ext uri="{BB962C8B-B14F-4D97-AF65-F5344CB8AC3E}">
        <p14:creationId xmlns:p14="http://schemas.microsoft.com/office/powerpoint/2010/main" val="3878621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59140-F129-4E29-98A7-EC152726D8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402DC8-6828-4B90-9D29-E457974B6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D72B9-1537-45A3-8738-2F850BCB3944}"/>
              </a:ext>
            </a:extLst>
          </p:cNvPr>
          <p:cNvSpPr>
            <a:spLocks noGrp="1"/>
          </p:cNvSpPr>
          <p:nvPr>
            <p:ph type="dt" sz="half" idx="10"/>
          </p:nvPr>
        </p:nvSpPr>
        <p:spPr/>
        <p:txBody>
          <a:bodyPr/>
          <a:lstStyle/>
          <a:p>
            <a:fld id="{B63DEB14-455D-41AF-B793-3BF14E7A6C9B}" type="datetime1">
              <a:rPr lang="en-US" smtClean="0"/>
              <a:t>7/29/2018</a:t>
            </a:fld>
            <a:endParaRPr lang="en-US"/>
          </a:p>
        </p:txBody>
      </p:sp>
      <p:sp>
        <p:nvSpPr>
          <p:cNvPr id="5" name="Footer Placeholder 4">
            <a:extLst>
              <a:ext uri="{FF2B5EF4-FFF2-40B4-BE49-F238E27FC236}">
                <a16:creationId xmlns:a16="http://schemas.microsoft.com/office/drawing/2014/main" id="{16066598-947B-4668-BF57-D30AABECE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5F9F8-809C-432B-B366-7E006C0EE64D}"/>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213053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7B4E-F9F5-4EDF-80A2-1F093849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ED935B-13BE-454B-94B2-B4054A521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AE0FE-2D9C-482E-B1AC-A3F9D7AD7147}"/>
              </a:ext>
            </a:extLst>
          </p:cNvPr>
          <p:cNvSpPr>
            <a:spLocks noGrp="1"/>
          </p:cNvSpPr>
          <p:nvPr>
            <p:ph type="dt" sz="half" idx="10"/>
          </p:nvPr>
        </p:nvSpPr>
        <p:spPr/>
        <p:txBody>
          <a:bodyPr/>
          <a:lstStyle/>
          <a:p>
            <a:fld id="{40500BB6-59EE-4F68-97F3-8086167A9C40}" type="datetime1">
              <a:rPr lang="en-US" smtClean="0"/>
              <a:t>7/29/2018</a:t>
            </a:fld>
            <a:endParaRPr lang="en-US"/>
          </a:p>
        </p:txBody>
      </p:sp>
      <p:sp>
        <p:nvSpPr>
          <p:cNvPr id="5" name="Footer Placeholder 4">
            <a:extLst>
              <a:ext uri="{FF2B5EF4-FFF2-40B4-BE49-F238E27FC236}">
                <a16:creationId xmlns:a16="http://schemas.microsoft.com/office/drawing/2014/main" id="{860D59EF-9D36-4718-8058-952AC2377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DC882-7018-41E8-9C2D-111A380C66E4}"/>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422919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5DDE29-CB69-4862-AE55-D23749BD95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0B782-0A19-416D-A863-D58F894A47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D7335-7A54-45DA-A47B-32A553DD8690}"/>
              </a:ext>
            </a:extLst>
          </p:cNvPr>
          <p:cNvSpPr>
            <a:spLocks noGrp="1"/>
          </p:cNvSpPr>
          <p:nvPr>
            <p:ph type="dt" sz="half" idx="10"/>
          </p:nvPr>
        </p:nvSpPr>
        <p:spPr/>
        <p:txBody>
          <a:bodyPr/>
          <a:lstStyle/>
          <a:p>
            <a:fld id="{2ED52F03-5A29-41AF-8602-38C8D4F3E5CD}" type="datetime1">
              <a:rPr lang="en-US" smtClean="0"/>
              <a:t>7/29/2018</a:t>
            </a:fld>
            <a:endParaRPr lang="en-US"/>
          </a:p>
        </p:txBody>
      </p:sp>
      <p:sp>
        <p:nvSpPr>
          <p:cNvPr id="5" name="Footer Placeholder 4">
            <a:extLst>
              <a:ext uri="{FF2B5EF4-FFF2-40B4-BE49-F238E27FC236}">
                <a16:creationId xmlns:a16="http://schemas.microsoft.com/office/drawing/2014/main" id="{5D4C9D20-ED23-467F-BA5A-F50C15DDF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6A0FB-62D5-403A-99C1-FDB7E5857B88}"/>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218374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5999A-5F90-4E9F-B447-C94DE1CCF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E983F8-CD49-4022-BA1D-8743D6B8D1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0838F-1E86-4E98-BDFE-5610C59A8C1D}"/>
              </a:ext>
            </a:extLst>
          </p:cNvPr>
          <p:cNvSpPr>
            <a:spLocks noGrp="1"/>
          </p:cNvSpPr>
          <p:nvPr>
            <p:ph type="dt" sz="half" idx="10"/>
          </p:nvPr>
        </p:nvSpPr>
        <p:spPr/>
        <p:txBody>
          <a:bodyPr/>
          <a:lstStyle/>
          <a:p>
            <a:fld id="{84F9C2F8-3B54-46AC-A69C-80DA18D2E7F7}" type="datetime1">
              <a:rPr lang="en-US" smtClean="0"/>
              <a:t>7/29/2018</a:t>
            </a:fld>
            <a:endParaRPr lang="en-US"/>
          </a:p>
        </p:txBody>
      </p:sp>
      <p:sp>
        <p:nvSpPr>
          <p:cNvPr id="5" name="Footer Placeholder 4">
            <a:extLst>
              <a:ext uri="{FF2B5EF4-FFF2-40B4-BE49-F238E27FC236}">
                <a16:creationId xmlns:a16="http://schemas.microsoft.com/office/drawing/2014/main" id="{42DBA5D0-62DE-4CF5-ACBA-969BBD5A7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2195F2-B020-46E0-B47E-A6802C6F5412}"/>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1793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1F38D-C9BC-4EEC-94D0-5389BBA061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A09665-6E89-46CF-94E3-8BA75E726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B00CFA-AA66-4BD9-942A-A04A54AAD2D6}"/>
              </a:ext>
            </a:extLst>
          </p:cNvPr>
          <p:cNvSpPr>
            <a:spLocks noGrp="1"/>
          </p:cNvSpPr>
          <p:nvPr>
            <p:ph type="dt" sz="half" idx="10"/>
          </p:nvPr>
        </p:nvSpPr>
        <p:spPr/>
        <p:txBody>
          <a:bodyPr/>
          <a:lstStyle/>
          <a:p>
            <a:fld id="{D6AF3F6E-2178-453F-9736-A75FE24BFDBB}" type="datetime1">
              <a:rPr lang="en-US" smtClean="0"/>
              <a:t>7/29/2018</a:t>
            </a:fld>
            <a:endParaRPr lang="en-US"/>
          </a:p>
        </p:txBody>
      </p:sp>
      <p:sp>
        <p:nvSpPr>
          <p:cNvPr id="5" name="Footer Placeholder 4">
            <a:extLst>
              <a:ext uri="{FF2B5EF4-FFF2-40B4-BE49-F238E27FC236}">
                <a16:creationId xmlns:a16="http://schemas.microsoft.com/office/drawing/2014/main" id="{9B3E9EEA-1262-4760-9586-F358EAC8D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CCBCC-3574-4451-8B66-4B1DB269EDEE}"/>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359593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CC9F7-CA4E-4F49-99D2-6326BA73DA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C92103-57D8-4ABC-B347-29BC85D068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A6C1D2-EA86-45A3-B18F-D3688E1B36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E64DB5-AD30-48D9-82F3-E203AB74D9CC}"/>
              </a:ext>
            </a:extLst>
          </p:cNvPr>
          <p:cNvSpPr>
            <a:spLocks noGrp="1"/>
          </p:cNvSpPr>
          <p:nvPr>
            <p:ph type="dt" sz="half" idx="10"/>
          </p:nvPr>
        </p:nvSpPr>
        <p:spPr/>
        <p:txBody>
          <a:bodyPr/>
          <a:lstStyle/>
          <a:p>
            <a:fld id="{0CB4DA6A-53A2-4A14-8C09-6D1203292AAC}" type="datetime1">
              <a:rPr lang="en-US" smtClean="0"/>
              <a:t>7/29/2018</a:t>
            </a:fld>
            <a:endParaRPr lang="en-US"/>
          </a:p>
        </p:txBody>
      </p:sp>
      <p:sp>
        <p:nvSpPr>
          <p:cNvPr id="6" name="Footer Placeholder 5">
            <a:extLst>
              <a:ext uri="{FF2B5EF4-FFF2-40B4-BE49-F238E27FC236}">
                <a16:creationId xmlns:a16="http://schemas.microsoft.com/office/drawing/2014/main" id="{F3BBC380-5D99-439F-8D73-3E4F0F695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DE031-561E-4CFD-A811-521A34FF4ADE}"/>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290438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D4FD-E0C7-4769-9E03-EDAF2DC1E9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26F985-8D64-4DEF-BA62-F42657560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DBD356-60DE-485C-A3EB-026A4C1B66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A889AB-5FE2-4E04-860A-03EAD58884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B0AB5C6-B848-4777-A39F-B27D4E9492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9D1B7F-2326-423B-95FE-2F700F7E4999}"/>
              </a:ext>
            </a:extLst>
          </p:cNvPr>
          <p:cNvSpPr>
            <a:spLocks noGrp="1"/>
          </p:cNvSpPr>
          <p:nvPr>
            <p:ph type="dt" sz="half" idx="10"/>
          </p:nvPr>
        </p:nvSpPr>
        <p:spPr/>
        <p:txBody>
          <a:bodyPr/>
          <a:lstStyle/>
          <a:p>
            <a:fld id="{9A11F419-ACF2-49E1-B422-C26FE30FEE6F}" type="datetime1">
              <a:rPr lang="en-US" smtClean="0"/>
              <a:t>7/29/2018</a:t>
            </a:fld>
            <a:endParaRPr lang="en-US"/>
          </a:p>
        </p:txBody>
      </p:sp>
      <p:sp>
        <p:nvSpPr>
          <p:cNvPr id="8" name="Footer Placeholder 7">
            <a:extLst>
              <a:ext uri="{FF2B5EF4-FFF2-40B4-BE49-F238E27FC236}">
                <a16:creationId xmlns:a16="http://schemas.microsoft.com/office/drawing/2014/main" id="{3681A218-BE1D-4FE9-90B4-6EA4A88AE4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6AED80-C73E-4996-8A4C-BDEC1D8657E0}"/>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1626179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B149-0BC2-4644-8BEC-4A62E126AA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DE705-C93A-4473-A81F-6CFFB84055D0}"/>
              </a:ext>
            </a:extLst>
          </p:cNvPr>
          <p:cNvSpPr>
            <a:spLocks noGrp="1"/>
          </p:cNvSpPr>
          <p:nvPr>
            <p:ph type="dt" sz="half" idx="10"/>
          </p:nvPr>
        </p:nvSpPr>
        <p:spPr/>
        <p:txBody>
          <a:bodyPr/>
          <a:lstStyle/>
          <a:p>
            <a:fld id="{4B05E993-6971-4361-B0F2-906A7B6D191F}" type="datetime1">
              <a:rPr lang="en-US" smtClean="0"/>
              <a:t>7/29/2018</a:t>
            </a:fld>
            <a:endParaRPr lang="en-US"/>
          </a:p>
        </p:txBody>
      </p:sp>
      <p:sp>
        <p:nvSpPr>
          <p:cNvPr id="4" name="Footer Placeholder 3">
            <a:extLst>
              <a:ext uri="{FF2B5EF4-FFF2-40B4-BE49-F238E27FC236}">
                <a16:creationId xmlns:a16="http://schemas.microsoft.com/office/drawing/2014/main" id="{28702012-FF34-4539-A312-03D51DDF30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1C7820-7C9D-47E0-A794-A77154EFD8B4}"/>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368565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F7D99-5C13-455B-A586-FD3230334379}"/>
              </a:ext>
            </a:extLst>
          </p:cNvPr>
          <p:cNvSpPr>
            <a:spLocks noGrp="1"/>
          </p:cNvSpPr>
          <p:nvPr>
            <p:ph type="dt" sz="half" idx="10"/>
          </p:nvPr>
        </p:nvSpPr>
        <p:spPr/>
        <p:txBody>
          <a:bodyPr/>
          <a:lstStyle/>
          <a:p>
            <a:fld id="{6B13B3C1-44B2-4931-9A4C-D19998EF49F8}" type="datetime1">
              <a:rPr lang="en-US" smtClean="0"/>
              <a:t>7/29/2018</a:t>
            </a:fld>
            <a:endParaRPr lang="en-US"/>
          </a:p>
        </p:txBody>
      </p:sp>
      <p:sp>
        <p:nvSpPr>
          <p:cNvPr id="3" name="Footer Placeholder 2">
            <a:extLst>
              <a:ext uri="{FF2B5EF4-FFF2-40B4-BE49-F238E27FC236}">
                <a16:creationId xmlns:a16="http://schemas.microsoft.com/office/drawing/2014/main" id="{BECAA950-53CE-4F6F-8A03-D3EC88F7CA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E61419-F887-45B2-B148-4D07C5C7E61D}"/>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233846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01A7E-88D1-4D84-BB59-349BBC39F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C45BB2-E146-4F11-81B0-41B27355F1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C637C6-6663-488E-B317-334FC7A9D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C12797-BDDA-4DEC-8A3D-FD092E0EA49F}"/>
              </a:ext>
            </a:extLst>
          </p:cNvPr>
          <p:cNvSpPr>
            <a:spLocks noGrp="1"/>
          </p:cNvSpPr>
          <p:nvPr>
            <p:ph type="dt" sz="half" idx="10"/>
          </p:nvPr>
        </p:nvSpPr>
        <p:spPr/>
        <p:txBody>
          <a:bodyPr/>
          <a:lstStyle/>
          <a:p>
            <a:fld id="{9EC0CF67-3C5B-487B-B947-89B81C00183C}" type="datetime1">
              <a:rPr lang="en-US" smtClean="0"/>
              <a:t>7/29/2018</a:t>
            </a:fld>
            <a:endParaRPr lang="en-US"/>
          </a:p>
        </p:txBody>
      </p:sp>
      <p:sp>
        <p:nvSpPr>
          <p:cNvPr id="6" name="Footer Placeholder 5">
            <a:extLst>
              <a:ext uri="{FF2B5EF4-FFF2-40B4-BE49-F238E27FC236}">
                <a16:creationId xmlns:a16="http://schemas.microsoft.com/office/drawing/2014/main" id="{A7668CA4-8D74-40AA-A256-D8424439F3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1F47C-B2A5-432A-939A-90B9CB4C5B56}"/>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370065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77C5-B8B5-486E-A89A-3563475DB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78C82B-8A3E-4D3C-84AB-1F3A6F7B98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9C711A-83C5-460C-BDC6-F8098FB84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4C0022-451F-4D65-A8C2-13017F715737}"/>
              </a:ext>
            </a:extLst>
          </p:cNvPr>
          <p:cNvSpPr>
            <a:spLocks noGrp="1"/>
          </p:cNvSpPr>
          <p:nvPr>
            <p:ph type="dt" sz="half" idx="10"/>
          </p:nvPr>
        </p:nvSpPr>
        <p:spPr/>
        <p:txBody>
          <a:bodyPr/>
          <a:lstStyle/>
          <a:p>
            <a:fld id="{1A41D3D3-7577-4352-8B10-0607622FB216}" type="datetime1">
              <a:rPr lang="en-US" smtClean="0"/>
              <a:t>7/29/2018</a:t>
            </a:fld>
            <a:endParaRPr lang="en-US"/>
          </a:p>
        </p:txBody>
      </p:sp>
      <p:sp>
        <p:nvSpPr>
          <p:cNvPr id="6" name="Footer Placeholder 5">
            <a:extLst>
              <a:ext uri="{FF2B5EF4-FFF2-40B4-BE49-F238E27FC236}">
                <a16:creationId xmlns:a16="http://schemas.microsoft.com/office/drawing/2014/main" id="{50AE4E5C-3589-4DFA-A1A0-D9ED56F361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734BB-8919-4F53-8D07-E7F0D5D218F9}"/>
              </a:ext>
            </a:extLst>
          </p:cNvPr>
          <p:cNvSpPr>
            <a:spLocks noGrp="1"/>
          </p:cNvSpPr>
          <p:nvPr>
            <p:ph type="sldNum" sz="quarter" idx="12"/>
          </p:nvPr>
        </p:nvSpPr>
        <p:spPr/>
        <p:txBody>
          <a:bodyPr/>
          <a:lstStyle/>
          <a:p>
            <a:fld id="{916C6C6F-1CC1-4798-B1A1-382E83BF34F4}" type="slidenum">
              <a:rPr lang="en-US" smtClean="0"/>
              <a:t>‹#›</a:t>
            </a:fld>
            <a:endParaRPr lang="en-US"/>
          </a:p>
        </p:txBody>
      </p:sp>
    </p:spTree>
    <p:extLst>
      <p:ext uri="{BB962C8B-B14F-4D97-AF65-F5344CB8AC3E}">
        <p14:creationId xmlns:p14="http://schemas.microsoft.com/office/powerpoint/2010/main" val="408847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148A57-5E5B-46E4-8F24-01A96ACDD3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8321E8-8278-4D37-AFCC-B9B774D48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E94C3-40BE-4397-AA84-A0000F1CD5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D2F5F-2AA5-4160-9266-A51ECFB38AE5}" type="datetime1">
              <a:rPr lang="en-US" smtClean="0"/>
              <a:t>7/29/2018</a:t>
            </a:fld>
            <a:endParaRPr lang="en-US"/>
          </a:p>
        </p:txBody>
      </p:sp>
      <p:sp>
        <p:nvSpPr>
          <p:cNvPr id="5" name="Footer Placeholder 4">
            <a:extLst>
              <a:ext uri="{FF2B5EF4-FFF2-40B4-BE49-F238E27FC236}">
                <a16:creationId xmlns:a16="http://schemas.microsoft.com/office/drawing/2014/main" id="{BF8D69E5-137B-4370-B23C-6C58351602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C4125-F549-421B-9A1C-184AC43CD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C6C6F-1CC1-4798-B1A1-382E83BF34F4}" type="slidenum">
              <a:rPr lang="en-US" smtClean="0"/>
              <a:t>‹#›</a:t>
            </a:fld>
            <a:endParaRPr lang="en-US"/>
          </a:p>
        </p:txBody>
      </p:sp>
    </p:spTree>
    <p:extLst>
      <p:ext uri="{BB962C8B-B14F-4D97-AF65-F5344CB8AC3E}">
        <p14:creationId xmlns:p14="http://schemas.microsoft.com/office/powerpoint/2010/main" val="394052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496" y="1772816"/>
            <a:ext cx="4959823" cy="1538883"/>
          </a:xfrm>
          <a:prstGeom prst="rect">
            <a:avLst/>
          </a:prstGeom>
          <a:noFill/>
        </p:spPr>
        <p:txBody>
          <a:bodyPr wrap="square" rtlCol="0">
            <a:spAutoFit/>
          </a:bodyPr>
          <a:lstStyle/>
          <a:p>
            <a:pPr algn="ctr"/>
            <a:r>
              <a:rPr lang="en-US" sz="5400" dirty="0"/>
              <a:t>Motion</a:t>
            </a:r>
          </a:p>
          <a:p>
            <a:pPr algn="ctr"/>
            <a:r>
              <a:rPr lang="en-US" sz="4000" dirty="0">
                <a:solidFill>
                  <a:srgbClr val="0070C0"/>
                </a:solidFill>
              </a:rPr>
              <a:t>Free Falling Objects</a:t>
            </a:r>
          </a:p>
        </p:txBody>
      </p:sp>
      <p:sp>
        <p:nvSpPr>
          <p:cNvPr id="4" name="Slide Number Placeholder 3"/>
          <p:cNvSpPr>
            <a:spLocks noGrp="1"/>
          </p:cNvSpPr>
          <p:nvPr>
            <p:ph type="sldNum" sz="quarter" idx="12"/>
          </p:nvPr>
        </p:nvSpPr>
        <p:spPr/>
        <p:txBody>
          <a:bodyPr/>
          <a:lstStyle/>
          <a:p>
            <a:fld id="{E24C6404-DD52-4D30-ADD7-3912C3BB633F}" type="slidenum">
              <a:rPr lang="en-US" smtClean="0"/>
              <a:t>1</a:t>
            </a:fld>
            <a:endParaRPr lang="en-US"/>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pic>
        <p:nvPicPr>
          <p:cNvPr id="8" name="Picture 7">
            <a:extLst>
              <a:ext uri="{FF2B5EF4-FFF2-40B4-BE49-F238E27FC236}">
                <a16:creationId xmlns:a16="http://schemas.microsoft.com/office/drawing/2014/main" id="{14A97AAE-89FF-4242-9ED1-7F177BEE769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583810" y="1495666"/>
            <a:ext cx="2857143" cy="3866667"/>
          </a:xfrm>
          <a:prstGeom prst="rect">
            <a:avLst/>
          </a:prstGeom>
        </p:spPr>
      </p:pic>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B0E73D-D783-4215-B498-93D93E0D20F0}"/>
              </a:ext>
            </a:extLst>
          </p:cNvPr>
          <p:cNvSpPr>
            <a:spLocks noGrp="1"/>
          </p:cNvSpPr>
          <p:nvPr>
            <p:ph type="sldNum" sz="quarter" idx="12"/>
          </p:nvPr>
        </p:nvSpPr>
        <p:spPr/>
        <p:txBody>
          <a:bodyPr/>
          <a:lstStyle/>
          <a:p>
            <a:fld id="{E24C6404-DD52-4D30-ADD7-3912C3BB633F}" type="slidenum">
              <a:rPr lang="en-US" smtClean="0"/>
              <a:t>10</a:t>
            </a:fld>
            <a:endParaRPr lang="en-US"/>
          </a:p>
        </p:txBody>
      </p:sp>
      <p:sp>
        <p:nvSpPr>
          <p:cNvPr id="3" name="TextBox 2">
            <a:extLst>
              <a:ext uri="{FF2B5EF4-FFF2-40B4-BE49-F238E27FC236}">
                <a16:creationId xmlns:a16="http://schemas.microsoft.com/office/drawing/2014/main" id="{69C81CEF-56BC-4908-9804-047D4CFF81A0}"/>
              </a:ext>
            </a:extLst>
          </p:cNvPr>
          <p:cNvSpPr txBox="1"/>
          <p:nvPr/>
        </p:nvSpPr>
        <p:spPr>
          <a:xfrm>
            <a:off x="651164" y="1159191"/>
            <a:ext cx="10702636" cy="1200329"/>
          </a:xfrm>
          <a:prstGeom prst="rect">
            <a:avLst/>
          </a:prstGeom>
          <a:noFill/>
        </p:spPr>
        <p:txBody>
          <a:bodyPr wrap="square" rtlCol="0">
            <a:spAutoFit/>
          </a:bodyPr>
          <a:lstStyle/>
          <a:p>
            <a:pPr algn="ctr"/>
            <a:r>
              <a:rPr lang="en-US" sz="2400" dirty="0"/>
              <a:t>From this simple mathematical exercise, we have theoretically proven that objects of different masses will fall with the same acceleration and instantaneous speed, and ultimately hit the ground at the same time (as long as we neglect air drag).</a:t>
            </a:r>
          </a:p>
        </p:txBody>
      </p:sp>
      <p:sp>
        <p:nvSpPr>
          <p:cNvPr id="5" name="TextBox 4">
            <a:extLst>
              <a:ext uri="{FF2B5EF4-FFF2-40B4-BE49-F238E27FC236}">
                <a16:creationId xmlns:a16="http://schemas.microsoft.com/office/drawing/2014/main" id="{FE6DC29D-4C2F-4328-A64C-9C141BB3D393}"/>
              </a:ext>
            </a:extLst>
          </p:cNvPr>
          <p:cNvSpPr txBox="1"/>
          <p:nvPr/>
        </p:nvSpPr>
        <p:spPr>
          <a:xfrm>
            <a:off x="526472" y="2819397"/>
            <a:ext cx="10827327" cy="2677656"/>
          </a:xfrm>
          <a:prstGeom prst="rect">
            <a:avLst/>
          </a:prstGeom>
          <a:noFill/>
        </p:spPr>
        <p:txBody>
          <a:bodyPr wrap="square" rtlCol="0">
            <a:spAutoFit/>
          </a:bodyPr>
          <a:lstStyle/>
          <a:p>
            <a:pPr algn="ctr"/>
            <a:r>
              <a:rPr lang="en-US" sz="2400" dirty="0"/>
              <a:t>This experiment is easy to recreate.  You will need two balls of nearly identical size, one made of Styrofoam and the other wood.  These balls can be found at a local craft store.  The balls need to be the same size so any air resistance (which is actually small in this case) wont corrupt the results.</a:t>
            </a:r>
          </a:p>
          <a:p>
            <a:pPr algn="ctr"/>
            <a:endParaRPr lang="en-US" sz="2400" dirty="0"/>
          </a:p>
          <a:p>
            <a:pPr algn="ctr"/>
            <a:r>
              <a:rPr lang="en-US" sz="2400" dirty="0"/>
              <a:t>The math says a feather should hit the ground at the same time as a ball.  Do you think this is really the case?  Why or why not? </a:t>
            </a:r>
          </a:p>
        </p:txBody>
      </p:sp>
    </p:spTree>
    <p:extLst>
      <p:ext uri="{BB962C8B-B14F-4D97-AF65-F5344CB8AC3E}">
        <p14:creationId xmlns:p14="http://schemas.microsoft.com/office/powerpoint/2010/main" val="47312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1E0F50-22E7-4D54-9102-AA618BD4E20B}"/>
              </a:ext>
            </a:extLst>
          </p:cNvPr>
          <p:cNvSpPr txBox="1"/>
          <p:nvPr/>
        </p:nvSpPr>
        <p:spPr>
          <a:xfrm>
            <a:off x="1676400" y="1826942"/>
            <a:ext cx="8839200" cy="954107"/>
          </a:xfrm>
          <a:prstGeom prst="rect">
            <a:avLst/>
          </a:prstGeom>
          <a:noFill/>
        </p:spPr>
        <p:txBody>
          <a:bodyPr wrap="square" rtlCol="0">
            <a:spAutoFit/>
          </a:bodyPr>
          <a:lstStyle/>
          <a:p>
            <a:pPr algn="ctr"/>
            <a:r>
              <a:rPr lang="en-US" sz="2800" dirty="0"/>
              <a:t>Let’s take a brief look at Gravity and the acceleration it imparts on bodies falling on different planets…</a:t>
            </a:r>
          </a:p>
        </p:txBody>
      </p:sp>
      <p:sp>
        <p:nvSpPr>
          <p:cNvPr id="3" name="Slide Number Placeholder 2">
            <a:extLst>
              <a:ext uri="{FF2B5EF4-FFF2-40B4-BE49-F238E27FC236}">
                <a16:creationId xmlns:a16="http://schemas.microsoft.com/office/drawing/2014/main" id="{EF6CBA04-A15D-4A3C-A8C8-28B4A0FEC5E9}"/>
              </a:ext>
            </a:extLst>
          </p:cNvPr>
          <p:cNvSpPr>
            <a:spLocks noGrp="1"/>
          </p:cNvSpPr>
          <p:nvPr>
            <p:ph type="sldNum" sz="quarter" idx="12"/>
          </p:nvPr>
        </p:nvSpPr>
        <p:spPr/>
        <p:txBody>
          <a:bodyPr/>
          <a:lstStyle/>
          <a:p>
            <a:fld id="{916C6C6F-1CC1-4798-B1A1-382E83BF34F4}" type="slidenum">
              <a:rPr lang="en-US" smtClean="0"/>
              <a:t>11</a:t>
            </a:fld>
            <a:endParaRPr lang="en-US"/>
          </a:p>
        </p:txBody>
      </p:sp>
      <p:sp>
        <p:nvSpPr>
          <p:cNvPr id="4" name="TextBox 3">
            <a:extLst>
              <a:ext uri="{FF2B5EF4-FFF2-40B4-BE49-F238E27FC236}">
                <a16:creationId xmlns:a16="http://schemas.microsoft.com/office/drawing/2014/main" id="{65012209-5A15-4074-B58C-96F0E975E5E2}"/>
              </a:ext>
            </a:extLst>
          </p:cNvPr>
          <p:cNvSpPr txBox="1"/>
          <p:nvPr/>
        </p:nvSpPr>
        <p:spPr>
          <a:xfrm>
            <a:off x="1676400" y="3599898"/>
            <a:ext cx="8839200" cy="1384995"/>
          </a:xfrm>
          <a:prstGeom prst="rect">
            <a:avLst/>
          </a:prstGeom>
          <a:noFill/>
        </p:spPr>
        <p:txBody>
          <a:bodyPr wrap="square" rtlCol="0">
            <a:spAutoFit/>
          </a:bodyPr>
          <a:lstStyle/>
          <a:p>
            <a:pPr algn="ctr"/>
            <a:r>
              <a:rPr lang="en-US" sz="2800" dirty="0"/>
              <a:t>Before we do this, let’s look at some useful information about the size, mass and gravitational acceleration of a few planets. </a:t>
            </a:r>
          </a:p>
        </p:txBody>
      </p:sp>
    </p:spTree>
    <p:extLst>
      <p:ext uri="{BB962C8B-B14F-4D97-AF65-F5344CB8AC3E}">
        <p14:creationId xmlns:p14="http://schemas.microsoft.com/office/powerpoint/2010/main" val="98245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38A3EC-264D-4FDF-91DD-DE2F43A6C82C}"/>
              </a:ext>
            </a:extLst>
          </p:cNvPr>
          <p:cNvGraphicFramePr>
            <a:graphicFrameLocks noGrp="1"/>
          </p:cNvGraphicFramePr>
          <p:nvPr>
            <p:extLst>
              <p:ext uri="{D42A27DB-BD31-4B8C-83A1-F6EECF244321}">
                <p14:modId xmlns:p14="http://schemas.microsoft.com/office/powerpoint/2010/main" val="1431654488"/>
              </p:ext>
            </p:extLst>
          </p:nvPr>
        </p:nvGraphicFramePr>
        <p:xfrm>
          <a:off x="1025236" y="1541090"/>
          <a:ext cx="10141527" cy="3017520"/>
        </p:xfrm>
        <a:graphic>
          <a:graphicData uri="http://schemas.openxmlformats.org/drawingml/2006/table">
            <a:tbl>
              <a:tblPr firstRow="1" bandRow="1">
                <a:tableStyleId>{5C22544A-7EE6-4342-B048-85BDC9FD1C3A}</a:tableStyleId>
              </a:tblPr>
              <a:tblGrid>
                <a:gridCol w="1421211">
                  <a:extLst>
                    <a:ext uri="{9D8B030D-6E8A-4147-A177-3AD203B41FA5}">
                      <a16:colId xmlns:a16="http://schemas.microsoft.com/office/drawing/2014/main" val="2117937725"/>
                    </a:ext>
                  </a:extLst>
                </a:gridCol>
                <a:gridCol w="2895820">
                  <a:extLst>
                    <a:ext uri="{9D8B030D-6E8A-4147-A177-3AD203B41FA5}">
                      <a16:colId xmlns:a16="http://schemas.microsoft.com/office/drawing/2014/main" val="1607354103"/>
                    </a:ext>
                  </a:extLst>
                </a:gridCol>
                <a:gridCol w="2912248">
                  <a:extLst>
                    <a:ext uri="{9D8B030D-6E8A-4147-A177-3AD203B41FA5}">
                      <a16:colId xmlns:a16="http://schemas.microsoft.com/office/drawing/2014/main" val="1959627024"/>
                    </a:ext>
                  </a:extLst>
                </a:gridCol>
                <a:gridCol w="2912248">
                  <a:extLst>
                    <a:ext uri="{9D8B030D-6E8A-4147-A177-3AD203B41FA5}">
                      <a16:colId xmlns:a16="http://schemas.microsoft.com/office/drawing/2014/main" val="984165332"/>
                    </a:ext>
                  </a:extLst>
                </a:gridCol>
              </a:tblGrid>
              <a:tr h="370840">
                <a:tc>
                  <a:txBody>
                    <a:bodyPr/>
                    <a:lstStyle/>
                    <a:p>
                      <a:pPr algn="ctr"/>
                      <a:r>
                        <a:rPr lang="en-US" sz="2400" dirty="0"/>
                        <a:t>Planet</a:t>
                      </a:r>
                    </a:p>
                  </a:txBody>
                  <a:tcPr/>
                </a:tc>
                <a:tc>
                  <a:txBody>
                    <a:bodyPr/>
                    <a:lstStyle/>
                    <a:p>
                      <a:pPr algn="ctr"/>
                      <a:r>
                        <a:rPr lang="en-US" sz="2400" dirty="0"/>
                        <a:t>Mass</a:t>
                      </a:r>
                    </a:p>
                    <a:p>
                      <a:pPr algn="ctr"/>
                      <a:r>
                        <a:rPr lang="en-US" sz="2400" dirty="0"/>
                        <a:t>(kg)</a:t>
                      </a:r>
                    </a:p>
                  </a:txBody>
                  <a:tcPr/>
                </a:tc>
                <a:tc>
                  <a:txBody>
                    <a:bodyPr/>
                    <a:lstStyle/>
                    <a:p>
                      <a:pPr algn="ctr"/>
                      <a:r>
                        <a:rPr lang="en-US" sz="2400" dirty="0"/>
                        <a:t>Radius</a:t>
                      </a:r>
                    </a:p>
                    <a:p>
                      <a:pPr algn="ctr"/>
                      <a:r>
                        <a:rPr lang="en-US" sz="2400" dirty="0"/>
                        <a:t>(m)</a:t>
                      </a:r>
                    </a:p>
                  </a:txBody>
                  <a:tcPr/>
                </a:tc>
                <a:tc>
                  <a:txBody>
                    <a:bodyPr/>
                    <a:lstStyle/>
                    <a:p>
                      <a:pPr algn="ctr"/>
                      <a:r>
                        <a:rPr lang="en-US" sz="2400" dirty="0"/>
                        <a:t>Gravitational Acceleration</a:t>
                      </a:r>
                    </a:p>
                    <a:p>
                      <a:pPr algn="ctr"/>
                      <a:r>
                        <a:rPr lang="en-US" sz="2400" dirty="0"/>
                        <a:t>(m/sec2)</a:t>
                      </a:r>
                    </a:p>
                  </a:txBody>
                  <a:tcPr/>
                </a:tc>
                <a:extLst>
                  <a:ext uri="{0D108BD9-81ED-4DB2-BD59-A6C34878D82A}">
                    <a16:rowId xmlns:a16="http://schemas.microsoft.com/office/drawing/2014/main" val="821380234"/>
                  </a:ext>
                </a:extLst>
              </a:tr>
              <a:tr h="370840">
                <a:tc>
                  <a:txBody>
                    <a:bodyPr/>
                    <a:lstStyle/>
                    <a:p>
                      <a:r>
                        <a:rPr lang="en-US" sz="2400" dirty="0"/>
                        <a:t>Earth</a:t>
                      </a:r>
                    </a:p>
                  </a:txBody>
                  <a:tcPr/>
                </a:tc>
                <a:tc>
                  <a:txBody>
                    <a:bodyPr/>
                    <a:lstStyle/>
                    <a:p>
                      <a:pPr algn="ctr"/>
                      <a:r>
                        <a:rPr lang="en-US" sz="2400" dirty="0"/>
                        <a:t>5.98 x 10</a:t>
                      </a:r>
                      <a:r>
                        <a:rPr lang="en-US" sz="2400" baseline="30000" dirty="0"/>
                        <a:t>24</a:t>
                      </a:r>
                      <a:r>
                        <a:rPr lang="en-US" sz="2400" dirty="0"/>
                        <a:t> </a:t>
                      </a:r>
                    </a:p>
                  </a:txBody>
                  <a:tcPr/>
                </a:tc>
                <a:tc>
                  <a:txBody>
                    <a:bodyPr/>
                    <a:lstStyle/>
                    <a:p>
                      <a:pPr algn="ctr"/>
                      <a:r>
                        <a:rPr lang="en-US" sz="2400" dirty="0"/>
                        <a:t>6.38 x 10</a:t>
                      </a:r>
                      <a:r>
                        <a:rPr lang="en-US" sz="2400" baseline="30000" dirty="0"/>
                        <a:t>6</a:t>
                      </a:r>
                    </a:p>
                  </a:txBody>
                  <a:tcPr/>
                </a:tc>
                <a:tc>
                  <a:txBody>
                    <a:bodyPr/>
                    <a:lstStyle/>
                    <a:p>
                      <a:pPr algn="ctr"/>
                      <a:r>
                        <a:rPr lang="en-US" sz="2400" dirty="0"/>
                        <a:t>9.8 </a:t>
                      </a:r>
                    </a:p>
                  </a:txBody>
                  <a:tcPr/>
                </a:tc>
                <a:extLst>
                  <a:ext uri="{0D108BD9-81ED-4DB2-BD59-A6C34878D82A}">
                    <a16:rowId xmlns:a16="http://schemas.microsoft.com/office/drawing/2014/main" val="252618375"/>
                  </a:ext>
                </a:extLst>
              </a:tr>
              <a:tr h="370840">
                <a:tc>
                  <a:txBody>
                    <a:bodyPr/>
                    <a:lstStyle/>
                    <a:p>
                      <a:r>
                        <a:rPr lang="en-US" sz="2400" dirty="0"/>
                        <a:t>Moon</a:t>
                      </a:r>
                    </a:p>
                  </a:txBody>
                  <a:tcPr/>
                </a:tc>
                <a:tc>
                  <a:txBody>
                    <a:bodyPr/>
                    <a:lstStyle/>
                    <a:p>
                      <a:pPr algn="ctr"/>
                      <a:r>
                        <a:rPr lang="en-US" sz="2400" dirty="0"/>
                        <a:t>7.36 x 10</a:t>
                      </a:r>
                      <a:r>
                        <a:rPr lang="en-US" sz="2400" baseline="30000" dirty="0"/>
                        <a:t>22</a:t>
                      </a:r>
                    </a:p>
                  </a:txBody>
                  <a:tcPr/>
                </a:tc>
                <a:tc>
                  <a:txBody>
                    <a:bodyPr/>
                    <a:lstStyle/>
                    <a:p>
                      <a:pPr algn="ctr"/>
                      <a:r>
                        <a:rPr lang="en-US" sz="2400" dirty="0"/>
                        <a:t>1.74 x 10</a:t>
                      </a:r>
                      <a:r>
                        <a:rPr lang="en-US" sz="2400" baseline="30000" dirty="0"/>
                        <a:t>6</a:t>
                      </a:r>
                    </a:p>
                  </a:txBody>
                  <a:tcPr/>
                </a:tc>
                <a:tc>
                  <a:txBody>
                    <a:bodyPr/>
                    <a:lstStyle/>
                    <a:p>
                      <a:pPr algn="ctr"/>
                      <a:r>
                        <a:rPr lang="en-US" sz="2400" dirty="0"/>
                        <a:t>1.6</a:t>
                      </a:r>
                    </a:p>
                  </a:txBody>
                  <a:tcPr/>
                </a:tc>
                <a:extLst>
                  <a:ext uri="{0D108BD9-81ED-4DB2-BD59-A6C34878D82A}">
                    <a16:rowId xmlns:a16="http://schemas.microsoft.com/office/drawing/2014/main" val="3185062265"/>
                  </a:ext>
                </a:extLst>
              </a:tr>
              <a:tr h="370840">
                <a:tc>
                  <a:txBody>
                    <a:bodyPr/>
                    <a:lstStyle/>
                    <a:p>
                      <a:r>
                        <a:rPr lang="en-US" sz="2400" dirty="0"/>
                        <a:t>Mars</a:t>
                      </a:r>
                    </a:p>
                  </a:txBody>
                  <a:tcPr/>
                </a:tc>
                <a:tc>
                  <a:txBody>
                    <a:bodyPr/>
                    <a:lstStyle/>
                    <a:p>
                      <a:pPr algn="ctr"/>
                      <a:r>
                        <a:rPr lang="en-US" sz="2400" dirty="0"/>
                        <a:t>6.42 x 10</a:t>
                      </a:r>
                      <a:r>
                        <a:rPr lang="en-US" sz="2400" baseline="30000" dirty="0"/>
                        <a:t>23</a:t>
                      </a:r>
                    </a:p>
                  </a:txBody>
                  <a:tcPr/>
                </a:tc>
                <a:tc>
                  <a:txBody>
                    <a:bodyPr/>
                    <a:lstStyle/>
                    <a:p>
                      <a:pPr algn="ctr"/>
                      <a:r>
                        <a:rPr lang="en-US" sz="2400" dirty="0"/>
                        <a:t>3.37 x 10</a:t>
                      </a:r>
                      <a:r>
                        <a:rPr lang="en-US" sz="2400" baseline="30000" dirty="0"/>
                        <a:t>6</a:t>
                      </a:r>
                    </a:p>
                  </a:txBody>
                  <a:tcPr/>
                </a:tc>
                <a:tc>
                  <a:txBody>
                    <a:bodyPr/>
                    <a:lstStyle/>
                    <a:p>
                      <a:pPr algn="ctr"/>
                      <a:r>
                        <a:rPr lang="en-US" sz="2400" dirty="0"/>
                        <a:t>3.8</a:t>
                      </a:r>
                    </a:p>
                  </a:txBody>
                  <a:tcPr/>
                </a:tc>
                <a:extLst>
                  <a:ext uri="{0D108BD9-81ED-4DB2-BD59-A6C34878D82A}">
                    <a16:rowId xmlns:a16="http://schemas.microsoft.com/office/drawing/2014/main" val="795496962"/>
                  </a:ext>
                </a:extLst>
              </a:tr>
              <a:tr h="370840">
                <a:tc>
                  <a:txBody>
                    <a:bodyPr/>
                    <a:lstStyle/>
                    <a:p>
                      <a:r>
                        <a:rPr lang="en-US" sz="2400" dirty="0"/>
                        <a:t>Jupiter</a:t>
                      </a:r>
                    </a:p>
                  </a:txBody>
                  <a:tcPr/>
                </a:tc>
                <a:tc>
                  <a:txBody>
                    <a:bodyPr/>
                    <a:lstStyle/>
                    <a:p>
                      <a:pPr algn="ctr"/>
                      <a:r>
                        <a:rPr lang="en-US" sz="2400" dirty="0"/>
                        <a:t>1.9 x 10</a:t>
                      </a:r>
                      <a:r>
                        <a:rPr lang="en-US" sz="2400" baseline="30000" dirty="0"/>
                        <a:t>27</a:t>
                      </a:r>
                    </a:p>
                  </a:txBody>
                  <a:tcPr/>
                </a:tc>
                <a:tc>
                  <a:txBody>
                    <a:bodyPr/>
                    <a:lstStyle/>
                    <a:p>
                      <a:pPr algn="ctr"/>
                      <a:r>
                        <a:rPr lang="en-US" sz="2400" dirty="0"/>
                        <a:t>6.99 x 10</a:t>
                      </a:r>
                      <a:r>
                        <a:rPr lang="en-US" sz="2400" baseline="30000" dirty="0"/>
                        <a:t>7</a:t>
                      </a:r>
                    </a:p>
                  </a:txBody>
                  <a:tcPr/>
                </a:tc>
                <a:tc>
                  <a:txBody>
                    <a:bodyPr/>
                    <a:lstStyle/>
                    <a:p>
                      <a:pPr algn="ctr"/>
                      <a:r>
                        <a:rPr lang="en-US" sz="2400" dirty="0"/>
                        <a:t>26.0</a:t>
                      </a:r>
                    </a:p>
                  </a:txBody>
                  <a:tcPr/>
                </a:tc>
                <a:extLst>
                  <a:ext uri="{0D108BD9-81ED-4DB2-BD59-A6C34878D82A}">
                    <a16:rowId xmlns:a16="http://schemas.microsoft.com/office/drawing/2014/main" val="3537078859"/>
                  </a:ext>
                </a:extLst>
              </a:tr>
            </a:tbl>
          </a:graphicData>
        </a:graphic>
      </p:graphicFrame>
      <p:sp>
        <p:nvSpPr>
          <p:cNvPr id="3" name="Slide Number Placeholder 2">
            <a:extLst>
              <a:ext uri="{FF2B5EF4-FFF2-40B4-BE49-F238E27FC236}">
                <a16:creationId xmlns:a16="http://schemas.microsoft.com/office/drawing/2014/main" id="{A3743F04-624B-442E-8622-97A0EA3ED2D6}"/>
              </a:ext>
            </a:extLst>
          </p:cNvPr>
          <p:cNvSpPr>
            <a:spLocks noGrp="1"/>
          </p:cNvSpPr>
          <p:nvPr>
            <p:ph type="sldNum" sz="quarter" idx="12"/>
          </p:nvPr>
        </p:nvSpPr>
        <p:spPr/>
        <p:txBody>
          <a:bodyPr/>
          <a:lstStyle/>
          <a:p>
            <a:fld id="{916C6C6F-1CC1-4798-B1A1-382E83BF34F4}" type="slidenum">
              <a:rPr lang="en-US" smtClean="0"/>
              <a:t>12</a:t>
            </a:fld>
            <a:endParaRPr lang="en-US"/>
          </a:p>
        </p:txBody>
      </p:sp>
      <p:sp>
        <p:nvSpPr>
          <p:cNvPr id="4" name="TextBox 3">
            <a:extLst>
              <a:ext uri="{FF2B5EF4-FFF2-40B4-BE49-F238E27FC236}">
                <a16:creationId xmlns:a16="http://schemas.microsoft.com/office/drawing/2014/main" id="{F64832E9-7D2C-4957-B1BF-82E064E101E7}"/>
              </a:ext>
            </a:extLst>
          </p:cNvPr>
          <p:cNvSpPr txBox="1"/>
          <p:nvPr/>
        </p:nvSpPr>
        <p:spPr>
          <a:xfrm>
            <a:off x="2147455" y="471055"/>
            <a:ext cx="7523018" cy="584775"/>
          </a:xfrm>
          <a:prstGeom prst="rect">
            <a:avLst/>
          </a:prstGeom>
          <a:noFill/>
        </p:spPr>
        <p:txBody>
          <a:bodyPr wrap="square" rtlCol="0">
            <a:spAutoFit/>
          </a:bodyPr>
          <a:lstStyle/>
          <a:p>
            <a:pPr algn="ctr"/>
            <a:r>
              <a:rPr lang="en-US" sz="3200" dirty="0"/>
              <a:t>Planetary Data</a:t>
            </a:r>
          </a:p>
        </p:txBody>
      </p:sp>
      <p:sp>
        <p:nvSpPr>
          <p:cNvPr id="5" name="TextBox 4">
            <a:extLst>
              <a:ext uri="{FF2B5EF4-FFF2-40B4-BE49-F238E27FC236}">
                <a16:creationId xmlns:a16="http://schemas.microsoft.com/office/drawing/2014/main" id="{740D132F-AAA0-4537-B25C-EC26FBC82FFF}"/>
              </a:ext>
            </a:extLst>
          </p:cNvPr>
          <p:cNvSpPr txBox="1"/>
          <p:nvPr/>
        </p:nvSpPr>
        <p:spPr>
          <a:xfrm>
            <a:off x="1634835" y="5120460"/>
            <a:ext cx="8922327" cy="646331"/>
          </a:xfrm>
          <a:prstGeom prst="rect">
            <a:avLst/>
          </a:prstGeom>
          <a:noFill/>
        </p:spPr>
        <p:txBody>
          <a:bodyPr wrap="square" rtlCol="0">
            <a:spAutoFit/>
          </a:bodyPr>
          <a:lstStyle/>
          <a:p>
            <a:pPr algn="ctr"/>
            <a:r>
              <a:rPr lang="en-US" dirty="0"/>
              <a:t>The masses and radii are very big numbers so they are denoted using scientific notation.  Review the concept if scientific notation if this is unfamiliar to you…</a:t>
            </a:r>
          </a:p>
        </p:txBody>
      </p:sp>
    </p:spTree>
    <p:extLst>
      <p:ext uri="{BB962C8B-B14F-4D97-AF65-F5344CB8AC3E}">
        <p14:creationId xmlns:p14="http://schemas.microsoft.com/office/powerpoint/2010/main" val="131096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CB5492-7EEC-4A08-AF0B-14FABE10BDF4}"/>
              </a:ext>
            </a:extLst>
          </p:cNvPr>
          <p:cNvSpPr txBox="1"/>
          <p:nvPr/>
        </p:nvSpPr>
        <p:spPr>
          <a:xfrm>
            <a:off x="983672" y="1678183"/>
            <a:ext cx="10224655" cy="1200329"/>
          </a:xfrm>
          <a:prstGeom prst="rect">
            <a:avLst/>
          </a:prstGeom>
          <a:noFill/>
        </p:spPr>
        <p:txBody>
          <a:bodyPr wrap="square" rtlCol="0">
            <a:spAutoFit/>
          </a:bodyPr>
          <a:lstStyle/>
          <a:p>
            <a:r>
              <a:rPr lang="en-US" sz="2400" dirty="0"/>
              <a:t>			  	                                                Mass</a:t>
            </a:r>
            <a:r>
              <a:rPr lang="en-US" sz="2400" baseline="-25000" dirty="0"/>
              <a:t>1</a:t>
            </a:r>
            <a:r>
              <a:rPr lang="en-US" sz="2400" dirty="0"/>
              <a:t>  x  Mass</a:t>
            </a:r>
            <a:r>
              <a:rPr lang="en-US" sz="2400" baseline="-25000" dirty="0"/>
              <a:t>2</a:t>
            </a:r>
          </a:p>
          <a:p>
            <a:r>
              <a:rPr lang="en-US" sz="2400" dirty="0"/>
              <a:t>Gravitational Force   =   Gravitational Constant   x    ----------------------------------</a:t>
            </a:r>
          </a:p>
          <a:p>
            <a:r>
              <a:rPr lang="en-US" sz="2400" dirty="0"/>
              <a:t>				                                      Distance Between Bodies</a:t>
            </a:r>
            <a:r>
              <a:rPr lang="en-US" sz="2400" baseline="30000" dirty="0"/>
              <a:t>2</a:t>
            </a:r>
          </a:p>
        </p:txBody>
      </p:sp>
      <p:sp>
        <p:nvSpPr>
          <p:cNvPr id="4" name="TextBox 3">
            <a:extLst>
              <a:ext uri="{FF2B5EF4-FFF2-40B4-BE49-F238E27FC236}">
                <a16:creationId xmlns:a16="http://schemas.microsoft.com/office/drawing/2014/main" id="{9D87928E-119F-46B2-BA0A-8E534DBC0EFA}"/>
              </a:ext>
            </a:extLst>
          </p:cNvPr>
          <p:cNvSpPr txBox="1"/>
          <p:nvPr/>
        </p:nvSpPr>
        <p:spPr>
          <a:xfrm>
            <a:off x="997527" y="429486"/>
            <a:ext cx="9809018" cy="954107"/>
          </a:xfrm>
          <a:prstGeom prst="rect">
            <a:avLst/>
          </a:prstGeom>
          <a:noFill/>
        </p:spPr>
        <p:txBody>
          <a:bodyPr wrap="square" rtlCol="0">
            <a:spAutoFit/>
          </a:bodyPr>
          <a:lstStyle/>
          <a:p>
            <a:r>
              <a:rPr lang="en-US" sz="2800" dirty="0"/>
              <a:t>We can calculate the gravitational force between two bodies by using the following equation:</a:t>
            </a:r>
          </a:p>
        </p:txBody>
      </p:sp>
      <p:grpSp>
        <p:nvGrpSpPr>
          <p:cNvPr id="6" name="Group 5">
            <a:extLst>
              <a:ext uri="{FF2B5EF4-FFF2-40B4-BE49-F238E27FC236}">
                <a16:creationId xmlns:a16="http://schemas.microsoft.com/office/drawing/2014/main" id="{C4190425-289F-4E69-98E6-2657EDF2397B}"/>
              </a:ext>
            </a:extLst>
          </p:cNvPr>
          <p:cNvGrpSpPr/>
          <p:nvPr/>
        </p:nvGrpSpPr>
        <p:grpSpPr>
          <a:xfrm>
            <a:off x="1551708" y="3282339"/>
            <a:ext cx="7813964" cy="1200329"/>
            <a:chOff x="1385454" y="3379324"/>
            <a:chExt cx="7813964" cy="1200329"/>
          </a:xfrm>
        </p:grpSpPr>
        <p:sp>
          <p:nvSpPr>
            <p:cNvPr id="3" name="TextBox 2">
              <a:extLst>
                <a:ext uri="{FF2B5EF4-FFF2-40B4-BE49-F238E27FC236}">
                  <a16:creationId xmlns:a16="http://schemas.microsoft.com/office/drawing/2014/main" id="{A90BBE38-403D-4481-8AA1-5A0AF0971795}"/>
                </a:ext>
              </a:extLst>
            </p:cNvPr>
            <p:cNvSpPr txBox="1"/>
            <p:nvPr/>
          </p:nvSpPr>
          <p:spPr>
            <a:xfrm>
              <a:off x="1385454" y="3379324"/>
              <a:ext cx="3990110" cy="1200329"/>
            </a:xfrm>
            <a:prstGeom prst="rect">
              <a:avLst/>
            </a:prstGeom>
            <a:noFill/>
          </p:spPr>
          <p:txBody>
            <a:bodyPr wrap="square" rtlCol="0">
              <a:spAutoFit/>
            </a:bodyPr>
            <a:lstStyle/>
            <a:p>
              <a:r>
                <a:rPr lang="en-US" sz="2400" dirty="0"/>
                <a:t>		</a:t>
              </a:r>
              <a:r>
                <a:rPr lang="en-US" sz="2400" b="1" dirty="0"/>
                <a:t>     M</a:t>
              </a:r>
              <a:r>
                <a:rPr lang="en-US" sz="2400" b="1" baseline="-25000" dirty="0"/>
                <a:t>1</a:t>
              </a:r>
              <a:r>
                <a:rPr lang="en-US" sz="2400" b="1" dirty="0"/>
                <a:t>  x  M</a:t>
              </a:r>
              <a:r>
                <a:rPr lang="en-US" sz="2400" b="1" baseline="-25000" dirty="0"/>
                <a:t>2</a:t>
              </a:r>
            </a:p>
            <a:p>
              <a:r>
                <a:rPr lang="en-US" sz="2400" b="1" dirty="0"/>
                <a:t>Force   =   G   x    ---------------</a:t>
              </a:r>
            </a:p>
            <a:p>
              <a:r>
                <a:rPr lang="en-US" sz="2400" b="1" dirty="0"/>
                <a:t>		           D</a:t>
              </a:r>
              <a:r>
                <a:rPr lang="en-US" sz="2400" b="1" baseline="30000" dirty="0"/>
                <a:t>2</a:t>
              </a:r>
            </a:p>
          </p:txBody>
        </p:sp>
        <p:sp>
          <p:nvSpPr>
            <p:cNvPr id="5" name="TextBox 4">
              <a:extLst>
                <a:ext uri="{FF2B5EF4-FFF2-40B4-BE49-F238E27FC236}">
                  <a16:creationId xmlns:a16="http://schemas.microsoft.com/office/drawing/2014/main" id="{CED16EE5-5B1F-402C-AEF1-306A4D797B51}"/>
                </a:ext>
              </a:extLst>
            </p:cNvPr>
            <p:cNvSpPr txBox="1"/>
            <p:nvPr/>
          </p:nvSpPr>
          <p:spPr>
            <a:xfrm>
              <a:off x="5929745" y="3609712"/>
              <a:ext cx="3269673" cy="707886"/>
            </a:xfrm>
            <a:prstGeom prst="rect">
              <a:avLst/>
            </a:prstGeom>
            <a:noFill/>
          </p:spPr>
          <p:txBody>
            <a:bodyPr wrap="square" rtlCol="0">
              <a:spAutoFit/>
            </a:bodyPr>
            <a:lstStyle/>
            <a:p>
              <a:r>
                <a:rPr lang="en-US" sz="2000" i="1" dirty="0"/>
                <a:t>This is the shorthand form of the equation</a:t>
              </a:r>
            </a:p>
          </p:txBody>
        </p:sp>
      </p:grpSp>
      <p:grpSp>
        <p:nvGrpSpPr>
          <p:cNvPr id="9" name="Group 8">
            <a:extLst>
              <a:ext uri="{FF2B5EF4-FFF2-40B4-BE49-F238E27FC236}">
                <a16:creationId xmlns:a16="http://schemas.microsoft.com/office/drawing/2014/main" id="{A9E77988-1225-46E8-804D-F32819B6485C}"/>
              </a:ext>
            </a:extLst>
          </p:cNvPr>
          <p:cNvGrpSpPr/>
          <p:nvPr/>
        </p:nvGrpSpPr>
        <p:grpSpPr>
          <a:xfrm>
            <a:off x="1884219" y="4827118"/>
            <a:ext cx="9324108" cy="1323439"/>
            <a:chOff x="1884219" y="5048798"/>
            <a:chExt cx="9324108" cy="1323439"/>
          </a:xfrm>
        </p:grpSpPr>
        <p:sp>
          <p:nvSpPr>
            <p:cNvPr id="7" name="TextBox 6">
              <a:extLst>
                <a:ext uri="{FF2B5EF4-FFF2-40B4-BE49-F238E27FC236}">
                  <a16:creationId xmlns:a16="http://schemas.microsoft.com/office/drawing/2014/main" id="{5A18926B-6D9F-4BF1-BFB7-57494BC9F35B}"/>
                </a:ext>
              </a:extLst>
            </p:cNvPr>
            <p:cNvSpPr txBox="1"/>
            <p:nvPr/>
          </p:nvSpPr>
          <p:spPr>
            <a:xfrm>
              <a:off x="1884219" y="5048798"/>
              <a:ext cx="4405745" cy="1200329"/>
            </a:xfrm>
            <a:prstGeom prst="rect">
              <a:avLst/>
            </a:prstGeom>
            <a:noFill/>
          </p:spPr>
          <p:txBody>
            <a:bodyPr wrap="square" rtlCol="0">
              <a:spAutoFit/>
            </a:bodyPr>
            <a:lstStyle/>
            <a:p>
              <a:r>
                <a:rPr lang="en-US" sz="2400" dirty="0"/>
                <a:t>		           m</a:t>
              </a:r>
              <a:r>
                <a:rPr lang="en-US" sz="2400" baseline="30000" dirty="0"/>
                <a:t>3</a:t>
              </a:r>
              <a:r>
                <a:rPr lang="en-US" sz="2400" dirty="0"/>
                <a:t>         	   </a:t>
              </a:r>
            </a:p>
            <a:p>
              <a:r>
                <a:rPr lang="en-US" sz="2400" dirty="0"/>
                <a:t>G   =   6.673x10</a:t>
              </a:r>
              <a:r>
                <a:rPr lang="en-US" sz="2400" baseline="30000" dirty="0"/>
                <a:t>-11</a:t>
              </a:r>
              <a:r>
                <a:rPr lang="en-US" sz="2400" dirty="0"/>
                <a:t>  ------------ 		       	       kg/sec</a:t>
              </a:r>
              <a:r>
                <a:rPr lang="en-US" sz="2400" baseline="30000" dirty="0"/>
                <a:t>2</a:t>
              </a:r>
              <a:r>
                <a:rPr lang="en-US" sz="2400" dirty="0"/>
                <a:t>                         </a:t>
              </a:r>
              <a:endParaRPr lang="en-US" sz="2400" baseline="30000" dirty="0"/>
            </a:p>
          </p:txBody>
        </p:sp>
        <p:sp>
          <p:nvSpPr>
            <p:cNvPr id="8" name="TextBox 7">
              <a:extLst>
                <a:ext uri="{FF2B5EF4-FFF2-40B4-BE49-F238E27FC236}">
                  <a16:creationId xmlns:a16="http://schemas.microsoft.com/office/drawing/2014/main" id="{700EDE39-7C1B-4385-8101-5E196AE9623F}"/>
                </a:ext>
              </a:extLst>
            </p:cNvPr>
            <p:cNvSpPr txBox="1"/>
            <p:nvPr/>
          </p:nvSpPr>
          <p:spPr>
            <a:xfrm>
              <a:off x="6096000" y="5048798"/>
              <a:ext cx="5112327" cy="1323439"/>
            </a:xfrm>
            <a:prstGeom prst="rect">
              <a:avLst/>
            </a:prstGeom>
            <a:noFill/>
          </p:spPr>
          <p:txBody>
            <a:bodyPr wrap="square" rtlCol="0">
              <a:spAutoFit/>
            </a:bodyPr>
            <a:lstStyle/>
            <a:p>
              <a:r>
                <a:rPr lang="en-US" sz="2000" i="1" dirty="0"/>
                <a:t>This is the value for the Universal Gravitational Constant.  It is assumed to be the same throughout the universe, hence the term “universal”…</a:t>
              </a:r>
            </a:p>
          </p:txBody>
        </p:sp>
      </p:grpSp>
      <p:sp>
        <p:nvSpPr>
          <p:cNvPr id="10" name="Slide Number Placeholder 9">
            <a:extLst>
              <a:ext uri="{FF2B5EF4-FFF2-40B4-BE49-F238E27FC236}">
                <a16:creationId xmlns:a16="http://schemas.microsoft.com/office/drawing/2014/main" id="{E2A50F4C-6E09-4696-AAA6-8C83CE24E0C2}"/>
              </a:ext>
            </a:extLst>
          </p:cNvPr>
          <p:cNvSpPr>
            <a:spLocks noGrp="1"/>
          </p:cNvSpPr>
          <p:nvPr>
            <p:ph type="sldNum" sz="quarter" idx="12"/>
          </p:nvPr>
        </p:nvSpPr>
        <p:spPr/>
        <p:txBody>
          <a:bodyPr/>
          <a:lstStyle/>
          <a:p>
            <a:fld id="{916C6C6F-1CC1-4798-B1A1-382E83BF34F4}" type="slidenum">
              <a:rPr lang="en-US" smtClean="0"/>
              <a:t>13</a:t>
            </a:fld>
            <a:endParaRPr lang="en-US"/>
          </a:p>
        </p:txBody>
      </p:sp>
    </p:spTree>
    <p:extLst>
      <p:ext uri="{BB962C8B-B14F-4D97-AF65-F5344CB8AC3E}">
        <p14:creationId xmlns:p14="http://schemas.microsoft.com/office/powerpoint/2010/main" val="286200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AA5B38-AB15-44E8-BD1A-B31820B0DA0C}"/>
              </a:ext>
            </a:extLst>
          </p:cNvPr>
          <p:cNvSpPr>
            <a:spLocks noGrp="1"/>
          </p:cNvSpPr>
          <p:nvPr>
            <p:ph type="sldNum" sz="quarter" idx="12"/>
          </p:nvPr>
        </p:nvSpPr>
        <p:spPr/>
        <p:txBody>
          <a:bodyPr/>
          <a:lstStyle/>
          <a:p>
            <a:fld id="{916C6C6F-1CC1-4798-B1A1-382E83BF34F4}" type="slidenum">
              <a:rPr lang="en-US" smtClean="0"/>
              <a:t>14</a:t>
            </a:fld>
            <a:endParaRPr lang="en-US"/>
          </a:p>
        </p:txBody>
      </p:sp>
      <p:sp>
        <p:nvSpPr>
          <p:cNvPr id="6" name="TextBox 5">
            <a:extLst>
              <a:ext uri="{FF2B5EF4-FFF2-40B4-BE49-F238E27FC236}">
                <a16:creationId xmlns:a16="http://schemas.microsoft.com/office/drawing/2014/main" id="{837644BA-0791-433E-AFF6-6EEE30EADEA6}"/>
              </a:ext>
            </a:extLst>
          </p:cNvPr>
          <p:cNvSpPr txBox="1"/>
          <p:nvPr/>
        </p:nvSpPr>
        <p:spPr>
          <a:xfrm>
            <a:off x="734291" y="512615"/>
            <a:ext cx="10764981" cy="830997"/>
          </a:xfrm>
          <a:prstGeom prst="rect">
            <a:avLst/>
          </a:prstGeom>
          <a:noFill/>
        </p:spPr>
        <p:txBody>
          <a:bodyPr wrap="square" rtlCol="0">
            <a:spAutoFit/>
          </a:bodyPr>
          <a:lstStyle/>
          <a:p>
            <a:r>
              <a:rPr lang="en-US" sz="2400" dirty="0"/>
              <a:t>We can generate an equation for calculating the acceleration due to gravity by applying Newton’s law </a:t>
            </a:r>
            <a:r>
              <a:rPr lang="en-US" sz="2400" b="1" dirty="0"/>
              <a:t>F = ma </a:t>
            </a:r>
            <a:r>
              <a:rPr lang="en-US" sz="2400" dirty="0"/>
              <a:t>to the Gravitational Force equation. </a:t>
            </a:r>
          </a:p>
        </p:txBody>
      </p:sp>
      <p:sp>
        <p:nvSpPr>
          <p:cNvPr id="7" name="TextBox 6">
            <a:extLst>
              <a:ext uri="{FF2B5EF4-FFF2-40B4-BE49-F238E27FC236}">
                <a16:creationId xmlns:a16="http://schemas.microsoft.com/office/drawing/2014/main" id="{B9F76BDC-ADA7-4DC5-9B38-96E08A27B3DD}"/>
              </a:ext>
            </a:extLst>
          </p:cNvPr>
          <p:cNvSpPr txBox="1"/>
          <p:nvPr/>
        </p:nvSpPr>
        <p:spPr>
          <a:xfrm>
            <a:off x="734291" y="1747156"/>
            <a:ext cx="10764981" cy="1569660"/>
          </a:xfrm>
          <a:prstGeom prst="rect">
            <a:avLst/>
          </a:prstGeom>
          <a:noFill/>
        </p:spPr>
        <p:txBody>
          <a:bodyPr wrap="square" rtlCol="0">
            <a:spAutoFit/>
          </a:bodyPr>
          <a:lstStyle/>
          <a:p>
            <a:r>
              <a:rPr lang="en-US" sz="2400" dirty="0"/>
              <a:t>First we need to remember the rearranged version of the equation:</a:t>
            </a:r>
          </a:p>
          <a:p>
            <a:r>
              <a:rPr lang="en-US" sz="2400" dirty="0"/>
              <a:t>					 F</a:t>
            </a:r>
          </a:p>
          <a:p>
            <a:r>
              <a:rPr lang="en-US" sz="2400" dirty="0"/>
              <a:t>				a   =   --------</a:t>
            </a:r>
          </a:p>
          <a:p>
            <a:r>
              <a:rPr lang="en-US" sz="2400" dirty="0"/>
              <a:t>					M</a:t>
            </a:r>
          </a:p>
        </p:txBody>
      </p:sp>
      <p:grpSp>
        <p:nvGrpSpPr>
          <p:cNvPr id="10" name="Group 9">
            <a:extLst>
              <a:ext uri="{FF2B5EF4-FFF2-40B4-BE49-F238E27FC236}">
                <a16:creationId xmlns:a16="http://schemas.microsoft.com/office/drawing/2014/main" id="{B68C2D18-44E2-402D-94AB-8A2318385777}"/>
              </a:ext>
            </a:extLst>
          </p:cNvPr>
          <p:cNvGrpSpPr/>
          <p:nvPr/>
        </p:nvGrpSpPr>
        <p:grpSpPr>
          <a:xfrm>
            <a:off x="734291" y="3275251"/>
            <a:ext cx="9781308" cy="2308324"/>
            <a:chOff x="734291" y="3275251"/>
            <a:chExt cx="9781308" cy="2308324"/>
          </a:xfrm>
        </p:grpSpPr>
        <p:sp>
          <p:nvSpPr>
            <p:cNvPr id="4" name="TextBox 3">
              <a:extLst>
                <a:ext uri="{FF2B5EF4-FFF2-40B4-BE49-F238E27FC236}">
                  <a16:creationId xmlns:a16="http://schemas.microsoft.com/office/drawing/2014/main" id="{12E78CDF-5504-4FFE-922F-F61E4FD8CC62}"/>
                </a:ext>
              </a:extLst>
            </p:cNvPr>
            <p:cNvSpPr txBox="1"/>
            <p:nvPr/>
          </p:nvSpPr>
          <p:spPr>
            <a:xfrm>
              <a:off x="5953990" y="3275251"/>
              <a:ext cx="4561609" cy="2308324"/>
            </a:xfrm>
            <a:prstGeom prst="rect">
              <a:avLst/>
            </a:prstGeom>
            <a:noFill/>
          </p:spPr>
          <p:txBody>
            <a:bodyPr wrap="square" rtlCol="0">
              <a:spAutoFit/>
            </a:bodyPr>
            <a:lstStyle/>
            <a:p>
              <a:r>
                <a:rPr lang="en-US" sz="2400" b="1" dirty="0"/>
                <a:t>		         M</a:t>
              </a:r>
              <a:r>
                <a:rPr lang="en-US" sz="2400" b="1" baseline="-25000" dirty="0"/>
                <a:t>1</a:t>
              </a:r>
              <a:r>
                <a:rPr lang="en-US" sz="2400" b="1" dirty="0"/>
                <a:t>  x  M</a:t>
              </a:r>
              <a:r>
                <a:rPr lang="en-US" sz="2400" b="1" baseline="-25000" dirty="0"/>
                <a:t>2</a:t>
              </a:r>
            </a:p>
            <a:p>
              <a:r>
                <a:rPr lang="en-US" sz="2400" b="1" baseline="-25000" dirty="0"/>
                <a:t>		         </a:t>
              </a:r>
              <a:r>
                <a:rPr lang="en-US" sz="2400" b="1" dirty="0"/>
                <a:t>---------------</a:t>
              </a:r>
            </a:p>
            <a:p>
              <a:r>
                <a:rPr lang="en-US" sz="2400" b="1" dirty="0"/>
                <a:t>Accel   =   G    x	 D</a:t>
              </a:r>
              <a:r>
                <a:rPr lang="en-US" sz="2400" b="1" baseline="30000" dirty="0"/>
                <a:t>2</a:t>
              </a:r>
              <a:endParaRPr lang="en-US" sz="2400" b="1" dirty="0"/>
            </a:p>
            <a:p>
              <a:r>
                <a:rPr lang="en-US" sz="2400" b="1" dirty="0"/>
                <a:t>		     -----------------</a:t>
              </a:r>
              <a:endParaRPr lang="en-US" sz="2400" b="1" baseline="30000" dirty="0"/>
            </a:p>
            <a:p>
              <a:r>
                <a:rPr lang="en-US" sz="2400" b="1" dirty="0"/>
                <a:t>		              M</a:t>
              </a:r>
              <a:r>
                <a:rPr lang="en-US" sz="2400" b="1" baseline="-25000" dirty="0"/>
                <a:t>2</a:t>
              </a:r>
            </a:p>
            <a:p>
              <a:endParaRPr lang="en-US" sz="2400" dirty="0"/>
            </a:p>
          </p:txBody>
        </p:sp>
        <p:sp>
          <p:nvSpPr>
            <p:cNvPr id="8" name="TextBox 7">
              <a:extLst>
                <a:ext uri="{FF2B5EF4-FFF2-40B4-BE49-F238E27FC236}">
                  <a16:creationId xmlns:a16="http://schemas.microsoft.com/office/drawing/2014/main" id="{C3B72721-09E0-4375-8728-12F8A52FDAC4}"/>
                </a:ext>
              </a:extLst>
            </p:cNvPr>
            <p:cNvSpPr txBox="1"/>
            <p:nvPr/>
          </p:nvSpPr>
          <p:spPr>
            <a:xfrm>
              <a:off x="734291" y="3856949"/>
              <a:ext cx="4059381" cy="1200329"/>
            </a:xfrm>
            <a:prstGeom prst="rect">
              <a:avLst/>
            </a:prstGeom>
            <a:noFill/>
          </p:spPr>
          <p:txBody>
            <a:bodyPr wrap="square" rtlCol="0">
              <a:spAutoFit/>
            </a:bodyPr>
            <a:lstStyle/>
            <a:p>
              <a:r>
                <a:rPr lang="en-US" sz="2400" dirty="0"/>
                <a:t>The rearranged Gravitational Force equation will then take on this form.</a:t>
              </a:r>
            </a:p>
          </p:txBody>
        </p:sp>
      </p:grpSp>
      <p:sp>
        <p:nvSpPr>
          <p:cNvPr id="9" name="TextBox 8">
            <a:extLst>
              <a:ext uri="{FF2B5EF4-FFF2-40B4-BE49-F238E27FC236}">
                <a16:creationId xmlns:a16="http://schemas.microsoft.com/office/drawing/2014/main" id="{D3DD0826-E4D9-4109-8F56-E13F990A0890}"/>
              </a:ext>
            </a:extLst>
          </p:cNvPr>
          <p:cNvSpPr txBox="1"/>
          <p:nvPr/>
        </p:nvSpPr>
        <p:spPr>
          <a:xfrm>
            <a:off x="734291" y="5437989"/>
            <a:ext cx="10764980" cy="830997"/>
          </a:xfrm>
          <a:prstGeom prst="rect">
            <a:avLst/>
          </a:prstGeom>
          <a:noFill/>
        </p:spPr>
        <p:txBody>
          <a:bodyPr wrap="square" rtlCol="0">
            <a:spAutoFit/>
          </a:bodyPr>
          <a:lstStyle/>
          <a:p>
            <a:r>
              <a:rPr lang="en-US" sz="2400" dirty="0"/>
              <a:t>If we want to determine the acceleration imparted by the larger object, we need to divide by the mass of the smaller object.</a:t>
            </a:r>
          </a:p>
        </p:txBody>
      </p:sp>
      <p:grpSp>
        <p:nvGrpSpPr>
          <p:cNvPr id="13" name="Group 12">
            <a:extLst>
              <a:ext uri="{FF2B5EF4-FFF2-40B4-BE49-F238E27FC236}">
                <a16:creationId xmlns:a16="http://schemas.microsoft.com/office/drawing/2014/main" id="{0CCFE970-C9B5-414A-A56B-CD1674D372E1}"/>
              </a:ext>
            </a:extLst>
          </p:cNvPr>
          <p:cNvGrpSpPr/>
          <p:nvPr/>
        </p:nvGrpSpPr>
        <p:grpSpPr>
          <a:xfrm>
            <a:off x="7076072" y="2728886"/>
            <a:ext cx="4423199" cy="1955826"/>
            <a:chOff x="7076072" y="2728886"/>
            <a:chExt cx="4423199" cy="1955826"/>
          </a:xfrm>
        </p:grpSpPr>
        <p:sp>
          <p:nvSpPr>
            <p:cNvPr id="11" name="Oval 10">
              <a:extLst>
                <a:ext uri="{FF2B5EF4-FFF2-40B4-BE49-F238E27FC236}">
                  <a16:creationId xmlns:a16="http://schemas.microsoft.com/office/drawing/2014/main" id="{BB099E84-8AB8-49C6-854C-68D1F1E0E284}"/>
                </a:ext>
              </a:extLst>
            </p:cNvPr>
            <p:cNvSpPr/>
            <p:nvPr/>
          </p:nvSpPr>
          <p:spPr>
            <a:xfrm rot="20412466">
              <a:off x="7076072" y="3200462"/>
              <a:ext cx="3044298" cy="148425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B3530EC-D8F0-4DE3-8938-BAEEDA60A605}"/>
                </a:ext>
              </a:extLst>
            </p:cNvPr>
            <p:cNvSpPr txBox="1"/>
            <p:nvPr/>
          </p:nvSpPr>
          <p:spPr>
            <a:xfrm>
              <a:off x="10155382" y="2728886"/>
              <a:ext cx="1343889" cy="1477328"/>
            </a:xfrm>
            <a:prstGeom prst="rect">
              <a:avLst/>
            </a:prstGeom>
            <a:noFill/>
          </p:spPr>
          <p:txBody>
            <a:bodyPr wrap="square" rtlCol="0">
              <a:spAutoFit/>
            </a:bodyPr>
            <a:lstStyle/>
            <a:p>
              <a:r>
                <a:rPr lang="en-US" dirty="0"/>
                <a:t>This is the force as indicated on the previous slide…</a:t>
              </a:r>
            </a:p>
          </p:txBody>
        </p:sp>
      </p:grpSp>
    </p:spTree>
    <p:extLst>
      <p:ext uri="{BB962C8B-B14F-4D97-AF65-F5344CB8AC3E}">
        <p14:creationId xmlns:p14="http://schemas.microsoft.com/office/powerpoint/2010/main" val="1237261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8D3CCD-E817-4D2D-B9E3-FBEBA77B9E09}"/>
              </a:ext>
            </a:extLst>
          </p:cNvPr>
          <p:cNvSpPr>
            <a:spLocks noGrp="1"/>
          </p:cNvSpPr>
          <p:nvPr>
            <p:ph type="sldNum" sz="quarter" idx="12"/>
          </p:nvPr>
        </p:nvSpPr>
        <p:spPr/>
        <p:txBody>
          <a:bodyPr/>
          <a:lstStyle/>
          <a:p>
            <a:fld id="{916C6C6F-1CC1-4798-B1A1-382E83BF34F4}" type="slidenum">
              <a:rPr lang="en-US" smtClean="0"/>
              <a:t>15</a:t>
            </a:fld>
            <a:endParaRPr lang="en-US"/>
          </a:p>
        </p:txBody>
      </p:sp>
      <p:sp>
        <p:nvSpPr>
          <p:cNvPr id="3" name="TextBox 2">
            <a:extLst>
              <a:ext uri="{FF2B5EF4-FFF2-40B4-BE49-F238E27FC236}">
                <a16:creationId xmlns:a16="http://schemas.microsoft.com/office/drawing/2014/main" id="{EF537856-4E79-440A-A207-827AF0FA8DB0}"/>
              </a:ext>
            </a:extLst>
          </p:cNvPr>
          <p:cNvSpPr txBox="1"/>
          <p:nvPr/>
        </p:nvSpPr>
        <p:spPr>
          <a:xfrm>
            <a:off x="997527" y="833575"/>
            <a:ext cx="9795164" cy="2308324"/>
          </a:xfrm>
          <a:prstGeom prst="rect">
            <a:avLst/>
          </a:prstGeom>
          <a:noFill/>
        </p:spPr>
        <p:txBody>
          <a:bodyPr wrap="square" rtlCol="0">
            <a:spAutoFit/>
          </a:bodyPr>
          <a:lstStyle/>
          <a:p>
            <a:r>
              <a:rPr lang="en-US" sz="2400" dirty="0"/>
              <a:t>Let’s test this equation by looking at the acceleration that the earth imparts on a 30 kg physics student while the student stands on the surface of the earth.</a:t>
            </a:r>
          </a:p>
          <a:p>
            <a:endParaRPr lang="en-US" sz="2400" b="1" dirty="0"/>
          </a:p>
          <a:p>
            <a:r>
              <a:rPr lang="en-US" sz="2400" b="1" dirty="0"/>
              <a:t>Note:</a:t>
            </a:r>
            <a:r>
              <a:rPr lang="en-US" sz="2400" dirty="0"/>
              <a:t>  </a:t>
            </a:r>
            <a:r>
              <a:rPr lang="en-US" sz="2400" i="1" dirty="0"/>
              <a:t>We should already know that the acceleration due to gravity should be 9.8 m/sec</a:t>
            </a:r>
            <a:r>
              <a:rPr lang="en-US" sz="2400" i="1" baseline="30000" dirty="0"/>
              <a:t>2</a:t>
            </a:r>
            <a:r>
              <a:rPr lang="en-US" sz="2400" i="1" dirty="0"/>
              <a:t>…</a:t>
            </a:r>
          </a:p>
        </p:txBody>
      </p:sp>
      <p:sp>
        <p:nvSpPr>
          <p:cNvPr id="40" name="TextBox 39">
            <a:extLst>
              <a:ext uri="{FF2B5EF4-FFF2-40B4-BE49-F238E27FC236}">
                <a16:creationId xmlns:a16="http://schemas.microsoft.com/office/drawing/2014/main" id="{1DA21E09-4A47-4135-B212-CB1E2A0BE36D}"/>
              </a:ext>
            </a:extLst>
          </p:cNvPr>
          <p:cNvSpPr txBox="1"/>
          <p:nvPr/>
        </p:nvSpPr>
        <p:spPr>
          <a:xfrm>
            <a:off x="997527" y="3522278"/>
            <a:ext cx="10086109" cy="830997"/>
          </a:xfrm>
          <a:prstGeom prst="rect">
            <a:avLst/>
          </a:prstGeom>
          <a:noFill/>
        </p:spPr>
        <p:txBody>
          <a:bodyPr wrap="square" rtlCol="0">
            <a:spAutoFit/>
          </a:bodyPr>
          <a:lstStyle/>
          <a:p>
            <a:r>
              <a:rPr lang="en-US" sz="2400" dirty="0"/>
              <a:t>Since the student is on the surface of the earth, we simply use the radius of the earth for our distance.  The radius is given in Planetary Data Table:    </a:t>
            </a:r>
            <a:r>
              <a:rPr lang="en-US" sz="2400" b="1" dirty="0"/>
              <a:t>6.38x10</a:t>
            </a:r>
            <a:r>
              <a:rPr lang="en-US" sz="2400" b="1" baseline="30000" dirty="0"/>
              <a:t>6</a:t>
            </a:r>
            <a:r>
              <a:rPr lang="en-US" sz="2400" b="1" dirty="0"/>
              <a:t> m</a:t>
            </a:r>
          </a:p>
        </p:txBody>
      </p:sp>
      <p:sp>
        <p:nvSpPr>
          <p:cNvPr id="41" name="TextBox 40">
            <a:extLst>
              <a:ext uri="{FF2B5EF4-FFF2-40B4-BE49-F238E27FC236}">
                <a16:creationId xmlns:a16="http://schemas.microsoft.com/office/drawing/2014/main" id="{1FCAF333-7BC8-4407-949A-4E5302A09D26}"/>
              </a:ext>
            </a:extLst>
          </p:cNvPr>
          <p:cNvSpPr txBox="1"/>
          <p:nvPr/>
        </p:nvSpPr>
        <p:spPr>
          <a:xfrm>
            <a:off x="997527" y="4621723"/>
            <a:ext cx="10210800" cy="830997"/>
          </a:xfrm>
          <a:prstGeom prst="rect">
            <a:avLst/>
          </a:prstGeom>
          <a:noFill/>
        </p:spPr>
        <p:txBody>
          <a:bodyPr wrap="square" rtlCol="0">
            <a:spAutoFit/>
          </a:bodyPr>
          <a:lstStyle/>
          <a:p>
            <a:r>
              <a:rPr lang="en-US" sz="2400" dirty="0"/>
              <a:t>Next, we need to know the mass of the earth.  This value is also obtained from the Planetary Data Table:   </a:t>
            </a:r>
            <a:r>
              <a:rPr lang="en-US" sz="2400" b="1" dirty="0"/>
              <a:t>5.98x10</a:t>
            </a:r>
            <a:r>
              <a:rPr lang="en-US" sz="2400" b="1" baseline="30000" dirty="0"/>
              <a:t>24</a:t>
            </a:r>
            <a:r>
              <a:rPr lang="en-US" sz="2400" b="1" dirty="0"/>
              <a:t>  kg</a:t>
            </a:r>
          </a:p>
        </p:txBody>
      </p:sp>
    </p:spTree>
    <p:extLst>
      <p:ext uri="{BB962C8B-B14F-4D97-AF65-F5344CB8AC3E}">
        <p14:creationId xmlns:p14="http://schemas.microsoft.com/office/powerpoint/2010/main" val="320881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8D3CCD-E817-4D2D-B9E3-FBEBA77B9E09}"/>
              </a:ext>
            </a:extLst>
          </p:cNvPr>
          <p:cNvSpPr>
            <a:spLocks noGrp="1"/>
          </p:cNvSpPr>
          <p:nvPr>
            <p:ph type="sldNum" sz="quarter" idx="12"/>
          </p:nvPr>
        </p:nvSpPr>
        <p:spPr/>
        <p:txBody>
          <a:bodyPr/>
          <a:lstStyle/>
          <a:p>
            <a:fld id="{916C6C6F-1CC1-4798-B1A1-382E83BF34F4}" type="slidenum">
              <a:rPr lang="en-US" smtClean="0"/>
              <a:t>16</a:t>
            </a:fld>
            <a:endParaRPr lang="en-US"/>
          </a:p>
        </p:txBody>
      </p:sp>
      <p:sp>
        <p:nvSpPr>
          <p:cNvPr id="3" name="TextBox 2">
            <a:extLst>
              <a:ext uri="{FF2B5EF4-FFF2-40B4-BE49-F238E27FC236}">
                <a16:creationId xmlns:a16="http://schemas.microsoft.com/office/drawing/2014/main" id="{EF537856-4E79-440A-A207-827AF0FA8DB0}"/>
              </a:ext>
            </a:extLst>
          </p:cNvPr>
          <p:cNvSpPr txBox="1"/>
          <p:nvPr/>
        </p:nvSpPr>
        <p:spPr>
          <a:xfrm>
            <a:off x="473027" y="291794"/>
            <a:ext cx="11007111" cy="830997"/>
          </a:xfrm>
          <a:prstGeom prst="rect">
            <a:avLst/>
          </a:prstGeom>
          <a:noFill/>
        </p:spPr>
        <p:txBody>
          <a:bodyPr wrap="square" rtlCol="0">
            <a:spAutoFit/>
          </a:bodyPr>
          <a:lstStyle/>
          <a:p>
            <a:r>
              <a:rPr lang="en-US" sz="2400" dirty="0"/>
              <a:t>Now we can plug in the numbers to see what we get…  </a:t>
            </a:r>
            <a:r>
              <a:rPr lang="en-US" sz="2400" b="1" dirty="0"/>
              <a:t>Note:</a:t>
            </a:r>
            <a:r>
              <a:rPr lang="en-US" sz="2400" dirty="0"/>
              <a:t> </a:t>
            </a:r>
            <a:r>
              <a:rPr lang="en-US" sz="2400" i="1" dirty="0"/>
              <a:t>you will need a scientific calculator or you can used a spreadsheet to deal with these large numbers. </a:t>
            </a:r>
          </a:p>
        </p:txBody>
      </p:sp>
      <p:grpSp>
        <p:nvGrpSpPr>
          <p:cNvPr id="13" name="Group 12">
            <a:extLst>
              <a:ext uri="{FF2B5EF4-FFF2-40B4-BE49-F238E27FC236}">
                <a16:creationId xmlns:a16="http://schemas.microsoft.com/office/drawing/2014/main" id="{E534F958-B778-4AF4-A6CB-467C37373A1B}"/>
              </a:ext>
            </a:extLst>
          </p:cNvPr>
          <p:cNvGrpSpPr/>
          <p:nvPr/>
        </p:nvGrpSpPr>
        <p:grpSpPr>
          <a:xfrm>
            <a:off x="415636" y="1500342"/>
            <a:ext cx="11596255" cy="2642357"/>
            <a:chOff x="415636" y="1652745"/>
            <a:chExt cx="11679381" cy="2642357"/>
          </a:xfrm>
        </p:grpSpPr>
        <p:sp>
          <p:nvSpPr>
            <p:cNvPr id="4" name="TextBox 3">
              <a:extLst>
                <a:ext uri="{FF2B5EF4-FFF2-40B4-BE49-F238E27FC236}">
                  <a16:creationId xmlns:a16="http://schemas.microsoft.com/office/drawing/2014/main" id="{55F9600F-381F-4586-A803-ED26E186269D}"/>
                </a:ext>
              </a:extLst>
            </p:cNvPr>
            <p:cNvSpPr txBox="1"/>
            <p:nvPr/>
          </p:nvSpPr>
          <p:spPr>
            <a:xfrm>
              <a:off x="415636" y="1986778"/>
              <a:ext cx="11679381" cy="2308324"/>
            </a:xfrm>
            <a:prstGeom prst="rect">
              <a:avLst/>
            </a:prstGeom>
            <a:noFill/>
          </p:spPr>
          <p:txBody>
            <a:bodyPr wrap="square" rtlCol="0">
              <a:spAutoFit/>
            </a:bodyPr>
            <a:lstStyle/>
            <a:p>
              <a:r>
                <a:rPr lang="en-US" sz="2400" dirty="0"/>
                <a:t>		         M</a:t>
              </a:r>
              <a:r>
                <a:rPr lang="en-US" sz="2400" baseline="-25000" dirty="0"/>
                <a:t>1</a:t>
              </a:r>
              <a:r>
                <a:rPr lang="en-US" sz="2400" dirty="0"/>
                <a:t>  x  M</a:t>
              </a:r>
              <a:r>
                <a:rPr lang="en-US" sz="2400" baseline="-25000" dirty="0"/>
                <a:t>2 </a:t>
              </a:r>
              <a:r>
                <a:rPr lang="en-US" sz="2400" dirty="0"/>
                <a:t> 	                                               5.98 x 10</a:t>
              </a:r>
              <a:r>
                <a:rPr lang="en-US" sz="2400" baseline="30000" dirty="0"/>
                <a:t>24</a:t>
              </a:r>
              <a:r>
                <a:rPr lang="en-US" sz="2400" dirty="0"/>
                <a:t> kg   x   30 kg                 </a:t>
              </a:r>
              <a:endParaRPr lang="en-US" sz="2400" baseline="-25000" dirty="0"/>
            </a:p>
            <a:p>
              <a:r>
                <a:rPr lang="en-US" sz="2400" baseline="-25000" dirty="0"/>
                <a:t>		            </a:t>
              </a:r>
              <a:r>
                <a:rPr lang="en-US" sz="2400" dirty="0"/>
                <a:t>-------------		                       m</a:t>
              </a:r>
              <a:r>
                <a:rPr lang="en-US" sz="2400" baseline="30000" dirty="0"/>
                <a:t>3</a:t>
              </a:r>
              <a:r>
                <a:rPr lang="en-US" sz="2400" dirty="0"/>
                <a:t>                  -------------------------------</a:t>
              </a:r>
            </a:p>
            <a:p>
              <a:r>
                <a:rPr lang="en-US" sz="2400" dirty="0"/>
                <a:t>Accel   =   G    x	              D</a:t>
              </a:r>
              <a:r>
                <a:rPr lang="en-US" sz="2400" baseline="30000" dirty="0"/>
                <a:t>2</a:t>
              </a:r>
              <a:r>
                <a:rPr lang="en-US" sz="2400" dirty="0"/>
                <a:t>              =  6.673x10</a:t>
              </a:r>
              <a:r>
                <a:rPr lang="en-US" sz="2400" baseline="30000" dirty="0"/>
                <a:t>-11</a:t>
              </a:r>
              <a:r>
                <a:rPr lang="en-US" sz="2400" dirty="0"/>
                <a:t>   ---------    x                ( 6.38 x 10</a:t>
              </a:r>
              <a:r>
                <a:rPr lang="en-US" sz="2400" baseline="30000" dirty="0"/>
                <a:t>6 </a:t>
              </a:r>
              <a:r>
                <a:rPr lang="en-US" sz="2400" dirty="0"/>
                <a:t>  m )</a:t>
              </a:r>
              <a:r>
                <a:rPr lang="en-US" sz="2400" baseline="30000" dirty="0"/>
                <a:t>2</a:t>
              </a:r>
            </a:p>
            <a:p>
              <a:r>
                <a:rPr lang="en-US" sz="2400" dirty="0"/>
                <a:t>		      ---------------- 		      kg/sec</a:t>
              </a:r>
              <a:r>
                <a:rPr lang="en-US" sz="2400" baseline="30000" dirty="0"/>
                <a:t>2</a:t>
              </a:r>
              <a:r>
                <a:rPr lang="en-US" sz="2400" dirty="0"/>
                <a:t>        --------------------------------------</a:t>
              </a:r>
            </a:p>
            <a:p>
              <a:r>
                <a:rPr lang="en-US" sz="2400" dirty="0"/>
                <a:t>		              M</a:t>
              </a:r>
              <a:r>
                <a:rPr lang="en-US" sz="2400" baseline="-25000" dirty="0"/>
                <a:t>2</a:t>
              </a:r>
              <a:r>
                <a:rPr lang="en-US" sz="2400" dirty="0"/>
                <a:t>			      			       30  kg</a:t>
              </a:r>
            </a:p>
            <a:p>
              <a:endParaRPr lang="en-US" sz="2400" dirty="0"/>
            </a:p>
          </p:txBody>
        </p:sp>
        <p:sp>
          <p:nvSpPr>
            <p:cNvPr id="5" name="Left Bracket 4">
              <a:extLst>
                <a:ext uri="{FF2B5EF4-FFF2-40B4-BE49-F238E27FC236}">
                  <a16:creationId xmlns:a16="http://schemas.microsoft.com/office/drawing/2014/main" id="{482D907F-BF5A-4FB0-A746-3741EFDE4913}"/>
                </a:ext>
              </a:extLst>
            </p:cNvPr>
            <p:cNvSpPr/>
            <p:nvPr/>
          </p:nvSpPr>
          <p:spPr>
            <a:xfrm>
              <a:off x="8156039"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ket 5">
              <a:extLst>
                <a:ext uri="{FF2B5EF4-FFF2-40B4-BE49-F238E27FC236}">
                  <a16:creationId xmlns:a16="http://schemas.microsoft.com/office/drawing/2014/main" id="{907818CA-A20E-476C-97E5-CA7B989BDB79}"/>
                </a:ext>
              </a:extLst>
            </p:cNvPr>
            <p:cNvSpPr/>
            <p:nvPr/>
          </p:nvSpPr>
          <p:spPr>
            <a:xfrm rot="10800000">
              <a:off x="10913328"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a:extLst>
                <a:ext uri="{FF2B5EF4-FFF2-40B4-BE49-F238E27FC236}">
                  <a16:creationId xmlns:a16="http://schemas.microsoft.com/office/drawing/2014/main" id="{EA81668D-D4CE-4B3F-A37E-29CBAA9A7EB9}"/>
                </a:ext>
              </a:extLst>
            </p:cNvPr>
            <p:cNvSpPr/>
            <p:nvPr/>
          </p:nvSpPr>
          <p:spPr>
            <a:xfrm>
              <a:off x="2710306" y="1902007"/>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ket 7">
              <a:extLst>
                <a:ext uri="{FF2B5EF4-FFF2-40B4-BE49-F238E27FC236}">
                  <a16:creationId xmlns:a16="http://schemas.microsoft.com/office/drawing/2014/main" id="{B8F754A5-C785-47D5-B07B-2694BD244DDB}"/>
                </a:ext>
              </a:extLst>
            </p:cNvPr>
            <p:cNvSpPr/>
            <p:nvPr/>
          </p:nvSpPr>
          <p:spPr>
            <a:xfrm rot="10800000">
              <a:off x="3807072" y="1902007"/>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a:extLst>
                <a:ext uri="{FF2B5EF4-FFF2-40B4-BE49-F238E27FC236}">
                  <a16:creationId xmlns:a16="http://schemas.microsoft.com/office/drawing/2014/main" id="{B3DC5348-8A5D-4B9C-8CA1-44F117BD7642}"/>
                </a:ext>
              </a:extLst>
            </p:cNvPr>
            <p:cNvSpPr/>
            <p:nvPr/>
          </p:nvSpPr>
          <p:spPr>
            <a:xfrm>
              <a:off x="7818578" y="1652746"/>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a:extLst>
                <a:ext uri="{FF2B5EF4-FFF2-40B4-BE49-F238E27FC236}">
                  <a16:creationId xmlns:a16="http://schemas.microsoft.com/office/drawing/2014/main" id="{71AB17FB-FCF1-4DE8-BE33-BC635379E549}"/>
                </a:ext>
              </a:extLst>
            </p:cNvPr>
            <p:cNvSpPr/>
            <p:nvPr/>
          </p:nvSpPr>
          <p:spPr>
            <a:xfrm rot="10800000">
              <a:off x="11163408" y="1652745"/>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a:extLst>
                <a:ext uri="{FF2B5EF4-FFF2-40B4-BE49-F238E27FC236}">
                  <a16:creationId xmlns:a16="http://schemas.microsoft.com/office/drawing/2014/main" id="{3C6CAA5C-D2F9-4B43-A1BB-055BEC69EDEF}"/>
                </a:ext>
              </a:extLst>
            </p:cNvPr>
            <p:cNvSpPr/>
            <p:nvPr/>
          </p:nvSpPr>
          <p:spPr>
            <a:xfrm>
              <a:off x="2544046" y="1703533"/>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a:extLst>
                <a:ext uri="{FF2B5EF4-FFF2-40B4-BE49-F238E27FC236}">
                  <a16:creationId xmlns:a16="http://schemas.microsoft.com/office/drawing/2014/main" id="{1AD0378E-9AB9-40AB-97E8-2818D1DBC894}"/>
                </a:ext>
              </a:extLst>
            </p:cNvPr>
            <p:cNvSpPr/>
            <p:nvPr/>
          </p:nvSpPr>
          <p:spPr>
            <a:xfrm rot="10800000">
              <a:off x="3934682" y="1703532"/>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24B42EA5-ADFC-4BEF-8EC8-D8A9CE6B5C0B}"/>
              </a:ext>
            </a:extLst>
          </p:cNvPr>
          <p:cNvGrpSpPr/>
          <p:nvPr/>
        </p:nvGrpSpPr>
        <p:grpSpPr>
          <a:xfrm>
            <a:off x="473027" y="4107693"/>
            <a:ext cx="10988746" cy="2642357"/>
            <a:chOff x="473027" y="4107693"/>
            <a:chExt cx="10988746" cy="2642357"/>
          </a:xfrm>
        </p:grpSpPr>
        <p:grpSp>
          <p:nvGrpSpPr>
            <p:cNvPr id="25" name="Group 24">
              <a:extLst>
                <a:ext uri="{FF2B5EF4-FFF2-40B4-BE49-F238E27FC236}">
                  <a16:creationId xmlns:a16="http://schemas.microsoft.com/office/drawing/2014/main" id="{449F2BA2-B5C4-48E4-99EE-D6048B7756C4}"/>
                </a:ext>
              </a:extLst>
            </p:cNvPr>
            <p:cNvGrpSpPr/>
            <p:nvPr/>
          </p:nvGrpSpPr>
          <p:grpSpPr>
            <a:xfrm>
              <a:off x="473027" y="4107693"/>
              <a:ext cx="10988746" cy="2642357"/>
              <a:chOff x="415636" y="1652745"/>
              <a:chExt cx="11679381" cy="2642357"/>
            </a:xfrm>
          </p:grpSpPr>
          <p:sp>
            <p:nvSpPr>
              <p:cNvPr id="26" name="TextBox 25">
                <a:extLst>
                  <a:ext uri="{FF2B5EF4-FFF2-40B4-BE49-F238E27FC236}">
                    <a16:creationId xmlns:a16="http://schemas.microsoft.com/office/drawing/2014/main" id="{51B7FFAB-D0FB-4D95-9263-5AD4A8B9D76A}"/>
                  </a:ext>
                </a:extLst>
              </p:cNvPr>
              <p:cNvSpPr txBox="1"/>
              <p:nvPr/>
            </p:nvSpPr>
            <p:spPr>
              <a:xfrm>
                <a:off x="415636" y="1986778"/>
                <a:ext cx="11679381" cy="2308324"/>
              </a:xfrm>
              <a:prstGeom prst="rect">
                <a:avLst/>
              </a:prstGeom>
              <a:noFill/>
            </p:spPr>
            <p:txBody>
              <a:bodyPr wrap="square" rtlCol="0">
                <a:spAutoFit/>
              </a:bodyPr>
              <a:lstStyle/>
              <a:p>
                <a:r>
                  <a:rPr lang="en-US" sz="2400" dirty="0"/>
                  <a:t>		 	                                   5.98 x 10</a:t>
                </a:r>
                <a:r>
                  <a:rPr lang="en-US" sz="2400" baseline="30000" dirty="0"/>
                  <a:t>24</a:t>
                </a:r>
                <a:r>
                  <a:rPr lang="en-US" sz="2400" dirty="0"/>
                  <a:t> kg   x   30 kg                 </a:t>
                </a:r>
                <a:endParaRPr lang="en-US" sz="2400" baseline="-25000" dirty="0"/>
              </a:p>
              <a:p>
                <a:r>
                  <a:rPr lang="en-US" sz="2400" baseline="-25000" dirty="0"/>
                  <a:t>		</a:t>
                </a:r>
                <a:r>
                  <a:rPr lang="en-US" sz="2400" dirty="0"/>
                  <a:t>	       m</a:t>
                </a:r>
                <a:r>
                  <a:rPr lang="en-US" sz="2400" baseline="30000" dirty="0"/>
                  <a:t>3</a:t>
                </a:r>
                <a:r>
                  <a:rPr lang="en-US" sz="2400" dirty="0"/>
                  <a:t>                      -------------------------------</a:t>
                </a:r>
              </a:p>
              <a:p>
                <a:r>
                  <a:rPr lang="en-US" sz="2400" dirty="0"/>
                  <a:t>Accel    =    6.673x10</a:t>
                </a:r>
                <a:r>
                  <a:rPr lang="en-US" sz="2400" baseline="30000" dirty="0"/>
                  <a:t>-11</a:t>
                </a:r>
                <a:r>
                  <a:rPr lang="en-US" sz="2400" dirty="0"/>
                  <a:t>    ---------    x                4.04 x 10</a:t>
                </a:r>
                <a:r>
                  <a:rPr lang="en-US" sz="2400" baseline="30000" dirty="0"/>
                  <a:t>13 </a:t>
                </a:r>
                <a:r>
                  <a:rPr lang="en-US" sz="2400" dirty="0"/>
                  <a:t>  m</a:t>
                </a:r>
                <a:r>
                  <a:rPr lang="en-US" sz="2400" baseline="30000" dirty="0"/>
                  <a:t>2      </a:t>
                </a:r>
                <a:r>
                  <a:rPr lang="en-US" sz="2400" dirty="0"/>
                  <a:t>                  =     9.8  m/sec</a:t>
                </a:r>
                <a:r>
                  <a:rPr lang="en-US" sz="2400" baseline="30000" dirty="0"/>
                  <a:t>2</a:t>
                </a:r>
                <a:r>
                  <a:rPr lang="en-US" sz="2400" dirty="0"/>
                  <a:t> </a:t>
                </a:r>
                <a:r>
                  <a:rPr lang="en-US" sz="2400" baseline="30000" dirty="0"/>
                  <a:t>     </a:t>
                </a:r>
                <a:endParaRPr lang="en-US" sz="2400" dirty="0"/>
              </a:p>
              <a:p>
                <a:r>
                  <a:rPr lang="en-US" sz="2400" dirty="0"/>
                  <a:t>		      	      kg/sec</a:t>
                </a:r>
                <a:r>
                  <a:rPr lang="en-US" sz="2400" baseline="30000" dirty="0"/>
                  <a:t>2</a:t>
                </a:r>
                <a:r>
                  <a:rPr lang="en-US" sz="2400" dirty="0"/>
                  <a:t>        --------------------------------------</a:t>
                </a:r>
              </a:p>
              <a:p>
                <a:r>
                  <a:rPr lang="en-US" sz="2400" dirty="0"/>
                  <a:t>		              			       30  kg</a:t>
                </a:r>
              </a:p>
              <a:p>
                <a:endParaRPr lang="en-US" sz="2400" dirty="0"/>
              </a:p>
            </p:txBody>
          </p:sp>
          <p:sp>
            <p:nvSpPr>
              <p:cNvPr id="27" name="Left Bracket 26">
                <a:extLst>
                  <a:ext uri="{FF2B5EF4-FFF2-40B4-BE49-F238E27FC236}">
                    <a16:creationId xmlns:a16="http://schemas.microsoft.com/office/drawing/2014/main" id="{AFD0278B-40B4-4025-A115-E1D609E98448}"/>
                  </a:ext>
                </a:extLst>
              </p:cNvPr>
              <p:cNvSpPr/>
              <p:nvPr/>
            </p:nvSpPr>
            <p:spPr>
              <a:xfrm>
                <a:off x="5695204"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ket 27">
                <a:extLst>
                  <a:ext uri="{FF2B5EF4-FFF2-40B4-BE49-F238E27FC236}">
                    <a16:creationId xmlns:a16="http://schemas.microsoft.com/office/drawing/2014/main" id="{355C0412-57D8-4D3A-917D-50E5CFD85A09}"/>
                  </a:ext>
                </a:extLst>
              </p:cNvPr>
              <p:cNvSpPr/>
              <p:nvPr/>
            </p:nvSpPr>
            <p:spPr>
              <a:xfrm rot="10800000">
                <a:off x="8710610"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ket 30">
                <a:extLst>
                  <a:ext uri="{FF2B5EF4-FFF2-40B4-BE49-F238E27FC236}">
                    <a16:creationId xmlns:a16="http://schemas.microsoft.com/office/drawing/2014/main" id="{A163676E-12C5-4C97-9D36-0D9E9861CB37}"/>
                  </a:ext>
                </a:extLst>
              </p:cNvPr>
              <p:cNvSpPr/>
              <p:nvPr/>
            </p:nvSpPr>
            <p:spPr>
              <a:xfrm>
                <a:off x="5321354" y="1652746"/>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Left Bracket 31">
                <a:extLst>
                  <a:ext uri="{FF2B5EF4-FFF2-40B4-BE49-F238E27FC236}">
                    <a16:creationId xmlns:a16="http://schemas.microsoft.com/office/drawing/2014/main" id="{E15E67F2-62F9-4E11-82C2-C194DA24DAB1}"/>
                  </a:ext>
                </a:extLst>
              </p:cNvPr>
              <p:cNvSpPr/>
              <p:nvPr/>
            </p:nvSpPr>
            <p:spPr>
              <a:xfrm rot="10800000">
                <a:off x="9024992" y="1652745"/>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939BA213-47AC-4073-BFAB-497E07D8AEC6}"/>
                </a:ext>
              </a:extLst>
            </p:cNvPr>
            <p:cNvGrpSpPr/>
            <p:nvPr/>
          </p:nvGrpSpPr>
          <p:grpSpPr>
            <a:xfrm>
              <a:off x="3518992" y="4432380"/>
              <a:ext cx="4975181" cy="1923970"/>
              <a:chOff x="6141945" y="2023243"/>
              <a:chExt cx="4975181" cy="1923970"/>
            </a:xfrm>
          </p:grpSpPr>
          <p:cxnSp>
            <p:nvCxnSpPr>
              <p:cNvPr id="15" name="Straight Connector 14">
                <a:extLst>
                  <a:ext uri="{FF2B5EF4-FFF2-40B4-BE49-F238E27FC236}">
                    <a16:creationId xmlns:a16="http://schemas.microsoft.com/office/drawing/2014/main" id="{44BF516A-27E5-47E6-93E9-B3C7F2CF70D5}"/>
                  </a:ext>
                </a:extLst>
              </p:cNvPr>
              <p:cNvCxnSpPr>
                <a:cxnSpLocks/>
              </p:cNvCxnSpPr>
              <p:nvPr/>
            </p:nvCxnSpPr>
            <p:spPr>
              <a:xfrm flipV="1">
                <a:off x="10446327" y="2204427"/>
                <a:ext cx="670799" cy="2339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6FFBCC7-04E6-453A-8C4B-5427C7DC78AB}"/>
                  </a:ext>
                </a:extLst>
              </p:cNvPr>
              <p:cNvCxnSpPr>
                <a:cxnSpLocks/>
              </p:cNvCxnSpPr>
              <p:nvPr/>
            </p:nvCxnSpPr>
            <p:spPr>
              <a:xfrm flipV="1">
                <a:off x="9110780" y="3592562"/>
                <a:ext cx="815998" cy="35465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920963C-27D8-4225-ACA6-DDCB0C689660}"/>
                  </a:ext>
                </a:extLst>
              </p:cNvPr>
              <p:cNvCxnSpPr/>
              <p:nvPr/>
            </p:nvCxnSpPr>
            <p:spPr>
              <a:xfrm flipV="1">
                <a:off x="9539146" y="2023243"/>
                <a:ext cx="619401" cy="4516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00830E-7E05-4F62-BFB0-39288B3C031D}"/>
                  </a:ext>
                </a:extLst>
              </p:cNvPr>
              <p:cNvCxnSpPr/>
              <p:nvPr/>
            </p:nvCxnSpPr>
            <p:spPr>
              <a:xfrm flipV="1">
                <a:off x="6141945" y="3140940"/>
                <a:ext cx="619401" cy="4516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7A363CA-F29A-42F5-900C-C3AF2B8F7612}"/>
                  </a:ext>
                </a:extLst>
              </p:cNvPr>
              <p:cNvCxnSpPr/>
              <p:nvPr/>
            </p:nvCxnSpPr>
            <p:spPr>
              <a:xfrm flipV="1">
                <a:off x="9926778" y="2763210"/>
                <a:ext cx="619401" cy="4516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087EE5-7434-4724-BD67-7985E3B44BD4}"/>
                  </a:ext>
                </a:extLst>
              </p:cNvPr>
              <p:cNvCxnSpPr>
                <a:cxnSpLocks/>
              </p:cNvCxnSpPr>
              <p:nvPr/>
            </p:nvCxnSpPr>
            <p:spPr>
              <a:xfrm flipV="1">
                <a:off x="6621896" y="2502575"/>
                <a:ext cx="177216" cy="10826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3023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8D3CCD-E817-4D2D-B9E3-FBEBA77B9E09}"/>
              </a:ext>
            </a:extLst>
          </p:cNvPr>
          <p:cNvSpPr>
            <a:spLocks noGrp="1"/>
          </p:cNvSpPr>
          <p:nvPr>
            <p:ph type="sldNum" sz="quarter" idx="12"/>
          </p:nvPr>
        </p:nvSpPr>
        <p:spPr/>
        <p:txBody>
          <a:bodyPr/>
          <a:lstStyle/>
          <a:p>
            <a:fld id="{916C6C6F-1CC1-4798-B1A1-382E83BF34F4}" type="slidenum">
              <a:rPr lang="en-US" smtClean="0"/>
              <a:t>17</a:t>
            </a:fld>
            <a:endParaRPr lang="en-US"/>
          </a:p>
        </p:txBody>
      </p:sp>
      <p:sp>
        <p:nvSpPr>
          <p:cNvPr id="3" name="TextBox 2">
            <a:extLst>
              <a:ext uri="{FF2B5EF4-FFF2-40B4-BE49-F238E27FC236}">
                <a16:creationId xmlns:a16="http://schemas.microsoft.com/office/drawing/2014/main" id="{EF537856-4E79-440A-A207-827AF0FA8DB0}"/>
              </a:ext>
            </a:extLst>
          </p:cNvPr>
          <p:cNvSpPr txBox="1"/>
          <p:nvPr/>
        </p:nvSpPr>
        <p:spPr>
          <a:xfrm>
            <a:off x="473027" y="291794"/>
            <a:ext cx="11007111" cy="830997"/>
          </a:xfrm>
          <a:prstGeom prst="rect">
            <a:avLst/>
          </a:prstGeom>
          <a:noFill/>
        </p:spPr>
        <p:txBody>
          <a:bodyPr wrap="square" rtlCol="0">
            <a:spAutoFit/>
          </a:bodyPr>
          <a:lstStyle/>
          <a:p>
            <a:r>
              <a:rPr lang="en-US" sz="2400" dirty="0"/>
              <a:t>Now, as an interesting exercise, how much acceleration is imparted on the earth by the 30 kg physics student?</a:t>
            </a:r>
          </a:p>
        </p:txBody>
      </p:sp>
      <p:grpSp>
        <p:nvGrpSpPr>
          <p:cNvPr id="13" name="Group 12">
            <a:extLst>
              <a:ext uri="{FF2B5EF4-FFF2-40B4-BE49-F238E27FC236}">
                <a16:creationId xmlns:a16="http://schemas.microsoft.com/office/drawing/2014/main" id="{E534F958-B778-4AF4-A6CB-467C37373A1B}"/>
              </a:ext>
            </a:extLst>
          </p:cNvPr>
          <p:cNvGrpSpPr/>
          <p:nvPr/>
        </p:nvGrpSpPr>
        <p:grpSpPr>
          <a:xfrm>
            <a:off x="415636" y="1500342"/>
            <a:ext cx="11596255" cy="2642357"/>
            <a:chOff x="415636" y="1652745"/>
            <a:chExt cx="11679381" cy="2642357"/>
          </a:xfrm>
        </p:grpSpPr>
        <p:sp>
          <p:nvSpPr>
            <p:cNvPr id="4" name="TextBox 3">
              <a:extLst>
                <a:ext uri="{FF2B5EF4-FFF2-40B4-BE49-F238E27FC236}">
                  <a16:creationId xmlns:a16="http://schemas.microsoft.com/office/drawing/2014/main" id="{55F9600F-381F-4586-A803-ED26E186269D}"/>
                </a:ext>
              </a:extLst>
            </p:cNvPr>
            <p:cNvSpPr txBox="1"/>
            <p:nvPr/>
          </p:nvSpPr>
          <p:spPr>
            <a:xfrm>
              <a:off x="415636" y="1986778"/>
              <a:ext cx="11679381" cy="2308324"/>
            </a:xfrm>
            <a:prstGeom prst="rect">
              <a:avLst/>
            </a:prstGeom>
            <a:noFill/>
          </p:spPr>
          <p:txBody>
            <a:bodyPr wrap="square" rtlCol="0">
              <a:spAutoFit/>
            </a:bodyPr>
            <a:lstStyle/>
            <a:p>
              <a:r>
                <a:rPr lang="en-US" sz="2400" dirty="0"/>
                <a:t>		         M</a:t>
              </a:r>
              <a:r>
                <a:rPr lang="en-US" sz="2400" baseline="-25000" dirty="0"/>
                <a:t>1</a:t>
              </a:r>
              <a:r>
                <a:rPr lang="en-US" sz="2400" dirty="0"/>
                <a:t>  x  M</a:t>
              </a:r>
              <a:r>
                <a:rPr lang="en-US" sz="2400" baseline="-25000" dirty="0"/>
                <a:t>2 </a:t>
              </a:r>
              <a:r>
                <a:rPr lang="en-US" sz="2400" dirty="0"/>
                <a:t> 	                                               5.98 x 10</a:t>
              </a:r>
              <a:r>
                <a:rPr lang="en-US" sz="2400" baseline="30000" dirty="0"/>
                <a:t>24</a:t>
              </a:r>
              <a:r>
                <a:rPr lang="en-US" sz="2400" dirty="0"/>
                <a:t> kg   x   30 kg                 </a:t>
              </a:r>
              <a:endParaRPr lang="en-US" sz="2400" baseline="-25000" dirty="0"/>
            </a:p>
            <a:p>
              <a:r>
                <a:rPr lang="en-US" sz="2400" baseline="-25000" dirty="0"/>
                <a:t>		            </a:t>
              </a:r>
              <a:r>
                <a:rPr lang="en-US" sz="2400" dirty="0"/>
                <a:t>-------------		                       m</a:t>
              </a:r>
              <a:r>
                <a:rPr lang="en-US" sz="2400" baseline="30000" dirty="0"/>
                <a:t>3</a:t>
              </a:r>
              <a:r>
                <a:rPr lang="en-US" sz="2400" dirty="0"/>
                <a:t>                  -------------------------------</a:t>
              </a:r>
            </a:p>
            <a:p>
              <a:r>
                <a:rPr lang="en-US" sz="2400" dirty="0"/>
                <a:t>Accel   =   G    x	              D</a:t>
              </a:r>
              <a:r>
                <a:rPr lang="en-US" sz="2400" baseline="30000" dirty="0"/>
                <a:t>2</a:t>
              </a:r>
              <a:r>
                <a:rPr lang="en-US" sz="2400" dirty="0"/>
                <a:t>              =  6.673x10</a:t>
              </a:r>
              <a:r>
                <a:rPr lang="en-US" sz="2400" baseline="30000" dirty="0"/>
                <a:t>-11</a:t>
              </a:r>
              <a:r>
                <a:rPr lang="en-US" sz="2400" dirty="0"/>
                <a:t>   ---------    x                ( 6.38 x 10</a:t>
              </a:r>
              <a:r>
                <a:rPr lang="en-US" sz="2400" baseline="30000" dirty="0"/>
                <a:t>6 </a:t>
              </a:r>
              <a:r>
                <a:rPr lang="en-US" sz="2400" dirty="0"/>
                <a:t>  m )</a:t>
              </a:r>
              <a:r>
                <a:rPr lang="en-US" sz="2400" baseline="30000" dirty="0"/>
                <a:t>2</a:t>
              </a:r>
            </a:p>
            <a:p>
              <a:r>
                <a:rPr lang="en-US" sz="2400" dirty="0"/>
                <a:t>		      ---------------- 		      kg/sec</a:t>
              </a:r>
              <a:r>
                <a:rPr lang="en-US" sz="2400" baseline="30000" dirty="0"/>
                <a:t>2</a:t>
              </a:r>
              <a:r>
                <a:rPr lang="en-US" sz="2400" dirty="0"/>
                <a:t>        --------------------------------------</a:t>
              </a:r>
            </a:p>
            <a:p>
              <a:r>
                <a:rPr lang="en-US" sz="2400" dirty="0"/>
                <a:t>		              M</a:t>
              </a:r>
              <a:r>
                <a:rPr lang="en-US" sz="2400" baseline="-25000" dirty="0"/>
                <a:t>1</a:t>
              </a:r>
              <a:r>
                <a:rPr lang="en-US" sz="2400" dirty="0"/>
                <a:t>			      			5.98  x 10</a:t>
              </a:r>
              <a:r>
                <a:rPr lang="en-US" sz="2400" baseline="30000" dirty="0"/>
                <a:t>24</a:t>
              </a:r>
              <a:r>
                <a:rPr lang="en-US" sz="2400" dirty="0"/>
                <a:t>  kg</a:t>
              </a:r>
            </a:p>
            <a:p>
              <a:endParaRPr lang="en-US" sz="2400" dirty="0"/>
            </a:p>
          </p:txBody>
        </p:sp>
        <p:sp>
          <p:nvSpPr>
            <p:cNvPr id="5" name="Left Bracket 4">
              <a:extLst>
                <a:ext uri="{FF2B5EF4-FFF2-40B4-BE49-F238E27FC236}">
                  <a16:creationId xmlns:a16="http://schemas.microsoft.com/office/drawing/2014/main" id="{482D907F-BF5A-4FB0-A746-3741EFDE4913}"/>
                </a:ext>
              </a:extLst>
            </p:cNvPr>
            <p:cNvSpPr/>
            <p:nvPr/>
          </p:nvSpPr>
          <p:spPr>
            <a:xfrm>
              <a:off x="8156039"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ket 5">
              <a:extLst>
                <a:ext uri="{FF2B5EF4-FFF2-40B4-BE49-F238E27FC236}">
                  <a16:creationId xmlns:a16="http://schemas.microsoft.com/office/drawing/2014/main" id="{907818CA-A20E-476C-97E5-CA7B989BDB79}"/>
                </a:ext>
              </a:extLst>
            </p:cNvPr>
            <p:cNvSpPr/>
            <p:nvPr/>
          </p:nvSpPr>
          <p:spPr>
            <a:xfrm rot="10800000">
              <a:off x="10913328"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a:extLst>
                <a:ext uri="{FF2B5EF4-FFF2-40B4-BE49-F238E27FC236}">
                  <a16:creationId xmlns:a16="http://schemas.microsoft.com/office/drawing/2014/main" id="{EA81668D-D4CE-4B3F-A37E-29CBAA9A7EB9}"/>
                </a:ext>
              </a:extLst>
            </p:cNvPr>
            <p:cNvSpPr/>
            <p:nvPr/>
          </p:nvSpPr>
          <p:spPr>
            <a:xfrm>
              <a:off x="2710306" y="1902007"/>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ket 7">
              <a:extLst>
                <a:ext uri="{FF2B5EF4-FFF2-40B4-BE49-F238E27FC236}">
                  <a16:creationId xmlns:a16="http://schemas.microsoft.com/office/drawing/2014/main" id="{B8F754A5-C785-47D5-B07B-2694BD244DDB}"/>
                </a:ext>
              </a:extLst>
            </p:cNvPr>
            <p:cNvSpPr/>
            <p:nvPr/>
          </p:nvSpPr>
          <p:spPr>
            <a:xfrm rot="10800000">
              <a:off x="3807072" y="1902007"/>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a:extLst>
                <a:ext uri="{FF2B5EF4-FFF2-40B4-BE49-F238E27FC236}">
                  <a16:creationId xmlns:a16="http://schemas.microsoft.com/office/drawing/2014/main" id="{B3DC5348-8A5D-4B9C-8CA1-44F117BD7642}"/>
                </a:ext>
              </a:extLst>
            </p:cNvPr>
            <p:cNvSpPr/>
            <p:nvPr/>
          </p:nvSpPr>
          <p:spPr>
            <a:xfrm>
              <a:off x="7818578" y="1652746"/>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a:extLst>
                <a:ext uri="{FF2B5EF4-FFF2-40B4-BE49-F238E27FC236}">
                  <a16:creationId xmlns:a16="http://schemas.microsoft.com/office/drawing/2014/main" id="{71AB17FB-FCF1-4DE8-BE33-BC635379E549}"/>
                </a:ext>
              </a:extLst>
            </p:cNvPr>
            <p:cNvSpPr/>
            <p:nvPr/>
          </p:nvSpPr>
          <p:spPr>
            <a:xfrm rot="10800000">
              <a:off x="11163408" y="1652745"/>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a:extLst>
                <a:ext uri="{FF2B5EF4-FFF2-40B4-BE49-F238E27FC236}">
                  <a16:creationId xmlns:a16="http://schemas.microsoft.com/office/drawing/2014/main" id="{3C6CAA5C-D2F9-4B43-A1BB-055BEC69EDEF}"/>
                </a:ext>
              </a:extLst>
            </p:cNvPr>
            <p:cNvSpPr/>
            <p:nvPr/>
          </p:nvSpPr>
          <p:spPr>
            <a:xfrm>
              <a:off x="2544046" y="1703533"/>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ket 11">
              <a:extLst>
                <a:ext uri="{FF2B5EF4-FFF2-40B4-BE49-F238E27FC236}">
                  <a16:creationId xmlns:a16="http://schemas.microsoft.com/office/drawing/2014/main" id="{1AD0378E-9AB9-40AB-97E8-2818D1DBC894}"/>
                </a:ext>
              </a:extLst>
            </p:cNvPr>
            <p:cNvSpPr/>
            <p:nvPr/>
          </p:nvSpPr>
          <p:spPr>
            <a:xfrm rot="10800000">
              <a:off x="3934682" y="1703532"/>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E0AE8F81-25C1-4205-9225-547C496CB2DD}"/>
              </a:ext>
            </a:extLst>
          </p:cNvPr>
          <p:cNvGrpSpPr/>
          <p:nvPr/>
        </p:nvGrpSpPr>
        <p:grpSpPr>
          <a:xfrm>
            <a:off x="473026" y="4107693"/>
            <a:ext cx="11538865" cy="2642357"/>
            <a:chOff x="473026" y="4107693"/>
            <a:chExt cx="11538865" cy="2642357"/>
          </a:xfrm>
        </p:grpSpPr>
        <p:grpSp>
          <p:nvGrpSpPr>
            <p:cNvPr id="25" name="Group 24">
              <a:extLst>
                <a:ext uri="{FF2B5EF4-FFF2-40B4-BE49-F238E27FC236}">
                  <a16:creationId xmlns:a16="http://schemas.microsoft.com/office/drawing/2014/main" id="{449F2BA2-B5C4-48E4-99EE-D6048B7756C4}"/>
                </a:ext>
              </a:extLst>
            </p:cNvPr>
            <p:cNvGrpSpPr/>
            <p:nvPr/>
          </p:nvGrpSpPr>
          <p:grpSpPr>
            <a:xfrm>
              <a:off x="473026" y="4107693"/>
              <a:ext cx="11538865" cy="2642357"/>
              <a:chOff x="415635" y="1652745"/>
              <a:chExt cx="12264074" cy="2642357"/>
            </a:xfrm>
          </p:grpSpPr>
          <p:sp>
            <p:nvSpPr>
              <p:cNvPr id="26" name="TextBox 25">
                <a:extLst>
                  <a:ext uri="{FF2B5EF4-FFF2-40B4-BE49-F238E27FC236}">
                    <a16:creationId xmlns:a16="http://schemas.microsoft.com/office/drawing/2014/main" id="{51B7FFAB-D0FB-4D95-9263-5AD4A8B9D76A}"/>
                  </a:ext>
                </a:extLst>
              </p:cNvPr>
              <p:cNvSpPr txBox="1"/>
              <p:nvPr/>
            </p:nvSpPr>
            <p:spPr>
              <a:xfrm>
                <a:off x="415635" y="1986778"/>
                <a:ext cx="12264074" cy="2308324"/>
              </a:xfrm>
              <a:prstGeom prst="rect">
                <a:avLst/>
              </a:prstGeom>
              <a:noFill/>
            </p:spPr>
            <p:txBody>
              <a:bodyPr wrap="square" rtlCol="0">
                <a:spAutoFit/>
              </a:bodyPr>
              <a:lstStyle/>
              <a:p>
                <a:r>
                  <a:rPr lang="en-US" sz="2400" dirty="0"/>
                  <a:t>		 	                                   5.98 x 10</a:t>
                </a:r>
                <a:r>
                  <a:rPr lang="en-US" sz="2400" baseline="30000" dirty="0"/>
                  <a:t>24</a:t>
                </a:r>
                <a:r>
                  <a:rPr lang="en-US" sz="2400" dirty="0"/>
                  <a:t> kg   x   30 kg                 </a:t>
                </a:r>
                <a:endParaRPr lang="en-US" sz="2400" baseline="-25000" dirty="0"/>
              </a:p>
              <a:p>
                <a:r>
                  <a:rPr lang="en-US" sz="2400" baseline="-25000" dirty="0"/>
                  <a:t>		</a:t>
                </a:r>
                <a:r>
                  <a:rPr lang="en-US" sz="2400" dirty="0"/>
                  <a:t>	       m</a:t>
                </a:r>
                <a:r>
                  <a:rPr lang="en-US" sz="2400" baseline="30000" dirty="0"/>
                  <a:t>3</a:t>
                </a:r>
                <a:r>
                  <a:rPr lang="en-US" sz="2400" dirty="0"/>
                  <a:t>                      -------------------------------</a:t>
                </a:r>
              </a:p>
              <a:p>
                <a:r>
                  <a:rPr lang="en-US" sz="2400" dirty="0"/>
                  <a:t>Accel    =    6.673x10</a:t>
                </a:r>
                <a:r>
                  <a:rPr lang="en-US" sz="2400" baseline="30000" dirty="0"/>
                  <a:t>-11</a:t>
                </a:r>
                <a:r>
                  <a:rPr lang="en-US" sz="2400" dirty="0"/>
                  <a:t>    ---------    x                4.04 x 10</a:t>
                </a:r>
                <a:r>
                  <a:rPr lang="en-US" sz="2400" baseline="30000" dirty="0"/>
                  <a:t>13 </a:t>
                </a:r>
                <a:r>
                  <a:rPr lang="en-US" sz="2400" dirty="0"/>
                  <a:t>  m</a:t>
                </a:r>
                <a:r>
                  <a:rPr lang="en-US" sz="2400" baseline="30000" dirty="0"/>
                  <a:t>2      </a:t>
                </a:r>
                <a:r>
                  <a:rPr lang="en-US" sz="2400" dirty="0"/>
                  <a:t>                =   4.9 x 10</a:t>
                </a:r>
                <a:r>
                  <a:rPr lang="en-US" sz="2400" baseline="30000" dirty="0"/>
                  <a:t>-23</a:t>
                </a:r>
                <a:r>
                  <a:rPr lang="en-US" sz="2400" dirty="0"/>
                  <a:t> m/sec</a:t>
                </a:r>
                <a:r>
                  <a:rPr lang="en-US" sz="2400" baseline="30000" dirty="0"/>
                  <a:t>2</a:t>
                </a:r>
                <a:r>
                  <a:rPr lang="en-US" sz="2400" dirty="0"/>
                  <a:t> </a:t>
                </a:r>
                <a:r>
                  <a:rPr lang="en-US" sz="2400" baseline="30000" dirty="0"/>
                  <a:t>     </a:t>
                </a:r>
                <a:endParaRPr lang="en-US" sz="2400" dirty="0"/>
              </a:p>
              <a:p>
                <a:r>
                  <a:rPr lang="en-US" sz="2400" dirty="0"/>
                  <a:t>		      	      kg/sec</a:t>
                </a:r>
                <a:r>
                  <a:rPr lang="en-US" sz="2400" baseline="30000" dirty="0"/>
                  <a:t>2</a:t>
                </a:r>
                <a:r>
                  <a:rPr lang="en-US" sz="2400" dirty="0"/>
                  <a:t>        --------------------------------------</a:t>
                </a:r>
              </a:p>
              <a:p>
                <a:r>
                  <a:rPr lang="en-US" sz="2400" dirty="0"/>
                  <a:t>		              			 5.98  x 10</a:t>
                </a:r>
                <a:r>
                  <a:rPr lang="en-US" sz="2400" baseline="30000" dirty="0"/>
                  <a:t>24</a:t>
                </a:r>
                <a:r>
                  <a:rPr lang="en-US" sz="2400" dirty="0"/>
                  <a:t>  kg</a:t>
                </a:r>
              </a:p>
              <a:p>
                <a:endParaRPr lang="en-US" sz="2400" dirty="0"/>
              </a:p>
            </p:txBody>
          </p:sp>
          <p:sp>
            <p:nvSpPr>
              <p:cNvPr id="27" name="Left Bracket 26">
                <a:extLst>
                  <a:ext uri="{FF2B5EF4-FFF2-40B4-BE49-F238E27FC236}">
                    <a16:creationId xmlns:a16="http://schemas.microsoft.com/office/drawing/2014/main" id="{AFD0278B-40B4-4025-A115-E1D609E98448}"/>
                  </a:ext>
                </a:extLst>
              </p:cNvPr>
              <p:cNvSpPr/>
              <p:nvPr/>
            </p:nvSpPr>
            <p:spPr>
              <a:xfrm>
                <a:off x="5695204"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ket 27">
                <a:extLst>
                  <a:ext uri="{FF2B5EF4-FFF2-40B4-BE49-F238E27FC236}">
                    <a16:creationId xmlns:a16="http://schemas.microsoft.com/office/drawing/2014/main" id="{355C0412-57D8-4D3A-917D-50E5CFD85A09}"/>
                  </a:ext>
                </a:extLst>
              </p:cNvPr>
              <p:cNvSpPr/>
              <p:nvPr/>
            </p:nvSpPr>
            <p:spPr>
              <a:xfrm rot="10800000">
                <a:off x="8710610" y="1808792"/>
                <a:ext cx="396044" cy="1332148"/>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ket 30">
                <a:extLst>
                  <a:ext uri="{FF2B5EF4-FFF2-40B4-BE49-F238E27FC236}">
                    <a16:creationId xmlns:a16="http://schemas.microsoft.com/office/drawing/2014/main" id="{A163676E-12C5-4C97-9D36-0D9E9861CB37}"/>
                  </a:ext>
                </a:extLst>
              </p:cNvPr>
              <p:cNvSpPr/>
              <p:nvPr/>
            </p:nvSpPr>
            <p:spPr>
              <a:xfrm>
                <a:off x="5321354" y="1652746"/>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Left Bracket 31">
                <a:extLst>
                  <a:ext uri="{FF2B5EF4-FFF2-40B4-BE49-F238E27FC236}">
                    <a16:creationId xmlns:a16="http://schemas.microsoft.com/office/drawing/2014/main" id="{E15E67F2-62F9-4E11-82C2-C194DA24DAB1}"/>
                  </a:ext>
                </a:extLst>
              </p:cNvPr>
              <p:cNvSpPr/>
              <p:nvPr/>
            </p:nvSpPr>
            <p:spPr>
              <a:xfrm rot="10800000">
                <a:off x="9024992" y="1652745"/>
                <a:ext cx="396044" cy="2308323"/>
              </a:xfrm>
              <a:prstGeom prst="leftBracket">
                <a:avLst>
                  <a:gd name="adj" fmla="val 6161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939BA213-47AC-4073-BFAB-497E07D8AEC6}"/>
                </a:ext>
              </a:extLst>
            </p:cNvPr>
            <p:cNvGrpSpPr/>
            <p:nvPr/>
          </p:nvGrpSpPr>
          <p:grpSpPr>
            <a:xfrm>
              <a:off x="3518992" y="4585855"/>
              <a:ext cx="4404234" cy="1648691"/>
              <a:chOff x="6141945" y="2176718"/>
              <a:chExt cx="4404234" cy="1648691"/>
            </a:xfrm>
          </p:grpSpPr>
          <p:cxnSp>
            <p:nvCxnSpPr>
              <p:cNvPr id="16" name="Straight Connector 15">
                <a:extLst>
                  <a:ext uri="{FF2B5EF4-FFF2-40B4-BE49-F238E27FC236}">
                    <a16:creationId xmlns:a16="http://schemas.microsoft.com/office/drawing/2014/main" id="{46FFBCC7-04E6-453A-8C4B-5427C7DC78AB}"/>
                  </a:ext>
                </a:extLst>
              </p:cNvPr>
              <p:cNvCxnSpPr>
                <a:cxnSpLocks/>
              </p:cNvCxnSpPr>
              <p:nvPr/>
            </p:nvCxnSpPr>
            <p:spPr>
              <a:xfrm flipV="1">
                <a:off x="8594262" y="3592562"/>
                <a:ext cx="1951917" cy="23284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920963C-27D8-4225-ACA6-DDCB0C689660}"/>
                  </a:ext>
                </a:extLst>
              </p:cNvPr>
              <p:cNvCxnSpPr>
                <a:cxnSpLocks/>
              </p:cNvCxnSpPr>
              <p:nvPr/>
            </p:nvCxnSpPr>
            <p:spPr>
              <a:xfrm flipV="1">
                <a:off x="8317171" y="2176718"/>
                <a:ext cx="1787237" cy="26168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000830E-7E05-4F62-BFB0-39288B3C031D}"/>
                  </a:ext>
                </a:extLst>
              </p:cNvPr>
              <p:cNvCxnSpPr/>
              <p:nvPr/>
            </p:nvCxnSpPr>
            <p:spPr>
              <a:xfrm flipV="1">
                <a:off x="6141945" y="3140940"/>
                <a:ext cx="619401" cy="4516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7A363CA-F29A-42F5-900C-C3AF2B8F7612}"/>
                  </a:ext>
                </a:extLst>
              </p:cNvPr>
              <p:cNvCxnSpPr/>
              <p:nvPr/>
            </p:nvCxnSpPr>
            <p:spPr>
              <a:xfrm flipV="1">
                <a:off x="9926778" y="2763210"/>
                <a:ext cx="619401" cy="4516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087EE5-7434-4724-BD67-7985E3B44BD4}"/>
                  </a:ext>
                </a:extLst>
              </p:cNvPr>
              <p:cNvCxnSpPr>
                <a:cxnSpLocks/>
              </p:cNvCxnSpPr>
              <p:nvPr/>
            </p:nvCxnSpPr>
            <p:spPr>
              <a:xfrm flipV="1">
                <a:off x="6621896" y="2502575"/>
                <a:ext cx="177216" cy="10826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3809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5CC4A8-0091-49EC-87C7-0FBFC564879F}"/>
              </a:ext>
            </a:extLst>
          </p:cNvPr>
          <p:cNvSpPr>
            <a:spLocks noGrp="1"/>
          </p:cNvSpPr>
          <p:nvPr>
            <p:ph type="sldNum" sz="quarter" idx="12"/>
          </p:nvPr>
        </p:nvSpPr>
        <p:spPr/>
        <p:txBody>
          <a:bodyPr/>
          <a:lstStyle/>
          <a:p>
            <a:fld id="{916C6C6F-1CC1-4798-B1A1-382E83BF34F4}" type="slidenum">
              <a:rPr lang="en-US" smtClean="0"/>
              <a:t>18</a:t>
            </a:fld>
            <a:endParaRPr lang="en-US"/>
          </a:p>
        </p:txBody>
      </p:sp>
      <p:sp>
        <p:nvSpPr>
          <p:cNvPr id="3" name="TextBox 2">
            <a:extLst>
              <a:ext uri="{FF2B5EF4-FFF2-40B4-BE49-F238E27FC236}">
                <a16:creationId xmlns:a16="http://schemas.microsoft.com/office/drawing/2014/main" id="{8DEF9241-607B-4170-908C-B3D9A1522BDD}"/>
              </a:ext>
            </a:extLst>
          </p:cNvPr>
          <p:cNvSpPr txBox="1"/>
          <p:nvPr/>
        </p:nvSpPr>
        <p:spPr>
          <a:xfrm>
            <a:off x="1066800" y="803564"/>
            <a:ext cx="10287000" cy="1200329"/>
          </a:xfrm>
          <a:prstGeom prst="rect">
            <a:avLst/>
          </a:prstGeom>
          <a:noFill/>
        </p:spPr>
        <p:txBody>
          <a:bodyPr wrap="square" rtlCol="0">
            <a:spAutoFit/>
          </a:bodyPr>
          <a:lstStyle/>
          <a:p>
            <a:r>
              <a:rPr lang="en-US" sz="2400" dirty="0"/>
              <a:t>So, from this little math experiment, we see that the earth imparts a lot of acceleration on the physics student, but the physics student imparts very little (essentially none) on the earth…</a:t>
            </a:r>
          </a:p>
        </p:txBody>
      </p:sp>
    </p:spTree>
    <p:extLst>
      <p:ext uri="{BB962C8B-B14F-4D97-AF65-F5344CB8AC3E}">
        <p14:creationId xmlns:p14="http://schemas.microsoft.com/office/powerpoint/2010/main" val="238106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63D868-EE85-4FAE-8EC7-A1B6E3A9E136}"/>
              </a:ext>
            </a:extLst>
          </p:cNvPr>
          <p:cNvSpPr txBox="1"/>
          <p:nvPr/>
        </p:nvSpPr>
        <p:spPr>
          <a:xfrm>
            <a:off x="1974274" y="1620870"/>
            <a:ext cx="8007926" cy="1200329"/>
          </a:xfrm>
          <a:prstGeom prst="rect">
            <a:avLst/>
          </a:prstGeom>
          <a:noFill/>
        </p:spPr>
        <p:txBody>
          <a:bodyPr wrap="square" rtlCol="0">
            <a:spAutoFit/>
          </a:bodyPr>
          <a:lstStyle/>
          <a:p>
            <a:r>
              <a:rPr lang="en-US" sz="2400" dirty="0"/>
              <a:t>		 		</a:t>
            </a:r>
            <a:r>
              <a:rPr lang="en-US" sz="2400" dirty="0" err="1"/>
              <a:t>Mass</a:t>
            </a:r>
            <a:r>
              <a:rPr lang="en-US" sz="2400" baseline="-25000" dirty="0" err="1"/>
              <a:t>earth</a:t>
            </a:r>
            <a:endParaRPr lang="en-US" sz="2400" baseline="-25000" dirty="0"/>
          </a:p>
          <a:p>
            <a:r>
              <a:rPr lang="en-US" sz="2400" dirty="0"/>
              <a:t>g   =   G    x     -------------------------------------------------------------</a:t>
            </a:r>
          </a:p>
          <a:p>
            <a:r>
              <a:rPr lang="en-US" sz="2400" dirty="0"/>
              <a:t>	           (Distance small object is from center of earth) </a:t>
            </a:r>
            <a:r>
              <a:rPr lang="en-US" sz="2400" baseline="30000" dirty="0"/>
              <a:t>2</a:t>
            </a:r>
          </a:p>
        </p:txBody>
      </p:sp>
      <p:sp>
        <p:nvSpPr>
          <p:cNvPr id="4" name="TextBox 3">
            <a:extLst>
              <a:ext uri="{FF2B5EF4-FFF2-40B4-BE49-F238E27FC236}">
                <a16:creationId xmlns:a16="http://schemas.microsoft.com/office/drawing/2014/main" id="{05EFEBB2-B7B9-4CCC-94A7-559AAED81680}"/>
              </a:ext>
            </a:extLst>
          </p:cNvPr>
          <p:cNvSpPr txBox="1"/>
          <p:nvPr/>
        </p:nvSpPr>
        <p:spPr>
          <a:xfrm>
            <a:off x="789709" y="381268"/>
            <a:ext cx="10328564" cy="830997"/>
          </a:xfrm>
          <a:prstGeom prst="rect">
            <a:avLst/>
          </a:prstGeom>
          <a:noFill/>
        </p:spPr>
        <p:txBody>
          <a:bodyPr wrap="square" rtlCol="0">
            <a:spAutoFit/>
          </a:bodyPr>
          <a:lstStyle/>
          <a:p>
            <a:r>
              <a:rPr lang="en-US" sz="2400" dirty="0"/>
              <a:t>Now, if we assume we are dealing with one very large object (i.e. earth) and one very small object (i.e. physics student) we can simplify the equation:</a:t>
            </a:r>
          </a:p>
        </p:txBody>
      </p:sp>
      <p:sp>
        <p:nvSpPr>
          <p:cNvPr id="5" name="TextBox 4">
            <a:extLst>
              <a:ext uri="{FF2B5EF4-FFF2-40B4-BE49-F238E27FC236}">
                <a16:creationId xmlns:a16="http://schemas.microsoft.com/office/drawing/2014/main" id="{49C2246F-FDAE-4BE2-B31B-86B088095F99}"/>
              </a:ext>
            </a:extLst>
          </p:cNvPr>
          <p:cNvSpPr txBox="1"/>
          <p:nvPr/>
        </p:nvSpPr>
        <p:spPr>
          <a:xfrm>
            <a:off x="789709" y="3065786"/>
            <a:ext cx="10328564" cy="830997"/>
          </a:xfrm>
          <a:prstGeom prst="rect">
            <a:avLst/>
          </a:prstGeom>
          <a:noFill/>
        </p:spPr>
        <p:txBody>
          <a:bodyPr wrap="square" rtlCol="0">
            <a:spAutoFit/>
          </a:bodyPr>
          <a:lstStyle/>
          <a:p>
            <a:r>
              <a:rPr lang="en-US" sz="2400" dirty="0"/>
              <a:t>This equation allows us to quickly calculate the acceleration due to gravity on a small object at any distance from the center of the earth. </a:t>
            </a:r>
          </a:p>
        </p:txBody>
      </p:sp>
      <p:sp>
        <p:nvSpPr>
          <p:cNvPr id="6" name="TextBox 5">
            <a:extLst>
              <a:ext uri="{FF2B5EF4-FFF2-40B4-BE49-F238E27FC236}">
                <a16:creationId xmlns:a16="http://schemas.microsoft.com/office/drawing/2014/main" id="{2BB29FD8-0C05-46C4-A89E-AE2E46C88AE1}"/>
              </a:ext>
            </a:extLst>
          </p:cNvPr>
          <p:cNvSpPr txBox="1"/>
          <p:nvPr/>
        </p:nvSpPr>
        <p:spPr>
          <a:xfrm>
            <a:off x="789709" y="4379361"/>
            <a:ext cx="10328564" cy="830997"/>
          </a:xfrm>
          <a:prstGeom prst="rect">
            <a:avLst/>
          </a:prstGeom>
          <a:noFill/>
        </p:spPr>
        <p:txBody>
          <a:bodyPr wrap="square" rtlCol="0">
            <a:spAutoFit/>
          </a:bodyPr>
          <a:lstStyle/>
          <a:p>
            <a:r>
              <a:rPr lang="en-US" sz="2400" b="1" dirty="0"/>
              <a:t>For example</a:t>
            </a:r>
            <a:r>
              <a:rPr lang="en-US" sz="2400" dirty="0"/>
              <a:t>, what acceleration is acting upon the physics student if he is at an altitude of 1,000 km above the surface of the earth?</a:t>
            </a:r>
          </a:p>
        </p:txBody>
      </p:sp>
      <p:sp>
        <p:nvSpPr>
          <p:cNvPr id="7" name="Slide Number Placeholder 6">
            <a:extLst>
              <a:ext uri="{FF2B5EF4-FFF2-40B4-BE49-F238E27FC236}">
                <a16:creationId xmlns:a16="http://schemas.microsoft.com/office/drawing/2014/main" id="{92B50EE9-FC16-4000-8EB0-B8A33234842B}"/>
              </a:ext>
            </a:extLst>
          </p:cNvPr>
          <p:cNvSpPr>
            <a:spLocks noGrp="1"/>
          </p:cNvSpPr>
          <p:nvPr>
            <p:ph type="sldNum" sz="quarter" idx="12"/>
          </p:nvPr>
        </p:nvSpPr>
        <p:spPr/>
        <p:txBody>
          <a:bodyPr/>
          <a:lstStyle/>
          <a:p>
            <a:fld id="{916C6C6F-1CC1-4798-B1A1-382E83BF34F4}" type="slidenum">
              <a:rPr lang="en-US" smtClean="0"/>
              <a:t>19</a:t>
            </a:fld>
            <a:endParaRPr lang="en-US"/>
          </a:p>
        </p:txBody>
      </p:sp>
    </p:spTree>
    <p:extLst>
      <p:ext uri="{BB962C8B-B14F-4D97-AF65-F5344CB8AC3E}">
        <p14:creationId xmlns:p14="http://schemas.microsoft.com/office/powerpoint/2010/main" val="27111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2</a:t>
            </a:fld>
            <a:endParaRPr lang="en-US"/>
          </a:p>
        </p:txBody>
      </p:sp>
      <p:sp>
        <p:nvSpPr>
          <p:cNvPr id="3" name="Title 1"/>
          <p:cNvSpPr txBox="1">
            <a:spLocks/>
          </p:cNvSpPr>
          <p:nvPr/>
        </p:nvSpPr>
        <p:spPr>
          <a:xfrm>
            <a:off x="4043772" y="248491"/>
            <a:ext cx="5076564" cy="802338"/>
          </a:xfrm>
          <a:prstGeom prst="rect">
            <a:avLst/>
          </a:prstGeom>
        </p:spPr>
        <p:txBody>
          <a:bodyPr>
            <a:normAutofit/>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pPr algn="l"/>
            <a:r>
              <a:rPr lang="en-US" sz="4000" dirty="0"/>
              <a:t>Historical Reference</a:t>
            </a:r>
          </a:p>
        </p:txBody>
      </p:sp>
      <p:sp>
        <p:nvSpPr>
          <p:cNvPr id="4" name="Content Placeholder 2"/>
          <p:cNvSpPr txBox="1">
            <a:spLocks/>
          </p:cNvSpPr>
          <p:nvPr/>
        </p:nvSpPr>
        <p:spPr>
          <a:xfrm>
            <a:off x="1019436" y="1111000"/>
            <a:ext cx="7869643" cy="5285790"/>
          </a:xfrm>
          <a:prstGeom prst="rect">
            <a:avLst/>
          </a:prstGeom>
        </p:spPr>
        <p:txBody>
          <a:bodyPr>
            <a:normAutofit fontScale="85000" lnSpcReduction="20000"/>
          </a:bodyPr>
          <a:lst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buNone/>
            </a:pPr>
            <a:r>
              <a:rPr lang="en-US" dirty="0">
                <a:solidFill>
                  <a:srgbClr val="FF0000"/>
                </a:solidFill>
              </a:rPr>
              <a:t>Aristotle</a:t>
            </a:r>
          </a:p>
          <a:p>
            <a:pPr lvl="1">
              <a:buClrTx/>
              <a:buFont typeface="Arial" panose="020B0604020202020204" pitchFamily="34" charset="0"/>
              <a:buChar char="•"/>
            </a:pPr>
            <a:r>
              <a:rPr lang="en-US" dirty="0"/>
              <a:t>384 – 322 BC</a:t>
            </a:r>
          </a:p>
          <a:p>
            <a:pPr lvl="1">
              <a:buClrTx/>
              <a:buFont typeface="Arial" panose="020B0604020202020204" pitchFamily="34" charset="0"/>
              <a:buChar char="•"/>
            </a:pPr>
            <a:r>
              <a:rPr lang="en-US" dirty="0"/>
              <a:t>Developed the Greek concept of “natural position” for objects</a:t>
            </a:r>
          </a:p>
          <a:p>
            <a:pPr lvl="1">
              <a:buClrTx/>
              <a:buFont typeface="Arial" panose="020B0604020202020204" pitchFamily="34" charset="0"/>
              <a:buChar char="•"/>
            </a:pPr>
            <a:r>
              <a:rPr lang="en-US" dirty="0"/>
              <a:t>Felt that the real world too complex, so experimentation was useless</a:t>
            </a:r>
          </a:p>
          <a:p>
            <a:pPr>
              <a:buFont typeface="Arial" pitchFamily="34" charset="0"/>
              <a:buChar char="•"/>
            </a:pPr>
            <a:endParaRPr lang="en-US" dirty="0"/>
          </a:p>
          <a:p>
            <a:pPr marL="0" indent="0">
              <a:buNone/>
            </a:pPr>
            <a:r>
              <a:rPr lang="en-US" dirty="0">
                <a:solidFill>
                  <a:srgbClr val="FF0000"/>
                </a:solidFill>
              </a:rPr>
              <a:t>Galileo Galilei</a:t>
            </a:r>
          </a:p>
          <a:p>
            <a:pPr lvl="1">
              <a:buClrTx/>
              <a:buFont typeface="Arial" panose="020B0604020202020204" pitchFamily="34" charset="0"/>
              <a:buChar char="•"/>
            </a:pPr>
            <a:r>
              <a:rPr lang="en-US" dirty="0"/>
              <a:t>1564 – 1642</a:t>
            </a:r>
          </a:p>
          <a:p>
            <a:pPr lvl="1">
              <a:buClrTx/>
              <a:buFont typeface="Arial" panose="020B0604020202020204" pitchFamily="34" charset="0"/>
              <a:buChar char="•"/>
            </a:pPr>
            <a:r>
              <a:rPr lang="en-US" dirty="0"/>
              <a:t>Popularize the “experimental” approach</a:t>
            </a:r>
          </a:p>
          <a:p>
            <a:pPr lvl="1">
              <a:buClrTx/>
              <a:buFont typeface="Arial" panose="020B0604020202020204" pitchFamily="34" charset="0"/>
              <a:buChar char="•"/>
            </a:pPr>
            <a:r>
              <a:rPr lang="en-US" dirty="0"/>
              <a:t>Famous for his Falling Body experiments (among other things)</a:t>
            </a:r>
          </a:p>
          <a:p>
            <a:pPr>
              <a:buFont typeface="Arial" pitchFamily="34" charset="0"/>
              <a:buChar char="•"/>
            </a:pPr>
            <a:endParaRPr lang="en-US" dirty="0"/>
          </a:p>
          <a:p>
            <a:pPr marL="0" indent="0">
              <a:buNone/>
            </a:pPr>
            <a:r>
              <a:rPr lang="en-US" dirty="0">
                <a:solidFill>
                  <a:srgbClr val="FF0000"/>
                </a:solidFill>
              </a:rPr>
              <a:t>Newton</a:t>
            </a:r>
          </a:p>
          <a:p>
            <a:pPr lvl="1">
              <a:buClrTx/>
              <a:buFont typeface="Arial" panose="020B0604020202020204" pitchFamily="34" charset="0"/>
              <a:buChar char="•"/>
            </a:pPr>
            <a:r>
              <a:rPr lang="en-US" dirty="0"/>
              <a:t>1642 – 1727</a:t>
            </a:r>
          </a:p>
          <a:p>
            <a:pPr lvl="1">
              <a:buClrTx/>
              <a:buFont typeface="Arial" panose="020B0604020202020204" pitchFamily="34" charset="0"/>
              <a:buChar char="•"/>
            </a:pPr>
            <a:r>
              <a:rPr lang="en-US" dirty="0"/>
              <a:t>Laws of Motion</a:t>
            </a:r>
          </a:p>
          <a:p>
            <a:pPr lvl="1">
              <a:buClrTx/>
              <a:buFont typeface="Arial" panose="020B0604020202020204" pitchFamily="34" charset="0"/>
              <a:buChar char="•"/>
            </a:pPr>
            <a:r>
              <a:rPr lang="en-US" dirty="0"/>
              <a:t>Law of Universal Gravitation</a:t>
            </a:r>
          </a:p>
          <a:p>
            <a:pPr lvl="1">
              <a:buClrTx/>
              <a:buFont typeface="Arial" panose="020B0604020202020204" pitchFamily="34" charset="0"/>
              <a:buChar char="•"/>
            </a:pPr>
            <a:r>
              <a:rPr lang="en-US" dirty="0"/>
              <a:t>Consolidated the concepts of Calculus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5694" y="4725145"/>
            <a:ext cx="1242814" cy="1509131"/>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5694" y="2925051"/>
            <a:ext cx="1242814" cy="166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5694" y="1095853"/>
            <a:ext cx="1242814" cy="172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53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ED98DA-D018-4BB3-B48E-86F25758B858}"/>
              </a:ext>
            </a:extLst>
          </p:cNvPr>
          <p:cNvSpPr>
            <a:spLocks noGrp="1"/>
          </p:cNvSpPr>
          <p:nvPr>
            <p:ph type="sldNum" sz="quarter" idx="12"/>
          </p:nvPr>
        </p:nvSpPr>
        <p:spPr/>
        <p:txBody>
          <a:bodyPr/>
          <a:lstStyle/>
          <a:p>
            <a:fld id="{916C6C6F-1CC1-4798-B1A1-382E83BF34F4}" type="slidenum">
              <a:rPr lang="en-US" smtClean="0"/>
              <a:t>20</a:t>
            </a:fld>
            <a:endParaRPr lang="en-US"/>
          </a:p>
        </p:txBody>
      </p:sp>
      <p:sp>
        <p:nvSpPr>
          <p:cNvPr id="3" name="TextBox 2">
            <a:extLst>
              <a:ext uri="{FF2B5EF4-FFF2-40B4-BE49-F238E27FC236}">
                <a16:creationId xmlns:a16="http://schemas.microsoft.com/office/drawing/2014/main" id="{B5808600-6AA3-4096-82C5-AB83E4DC87E0}"/>
              </a:ext>
            </a:extLst>
          </p:cNvPr>
          <p:cNvSpPr txBox="1"/>
          <p:nvPr/>
        </p:nvSpPr>
        <p:spPr>
          <a:xfrm>
            <a:off x="1496291" y="3370536"/>
            <a:ext cx="9670472" cy="1200329"/>
          </a:xfrm>
          <a:prstGeom prst="rect">
            <a:avLst/>
          </a:prstGeom>
          <a:noFill/>
        </p:spPr>
        <p:txBody>
          <a:bodyPr wrap="square" rtlCol="0">
            <a:spAutoFit/>
          </a:bodyPr>
          <a:lstStyle/>
          <a:p>
            <a:r>
              <a:rPr lang="en-US" sz="2400" dirty="0"/>
              <a:t>		           m</a:t>
            </a:r>
            <a:r>
              <a:rPr lang="en-US" sz="2400" baseline="30000" dirty="0"/>
              <a:t>3</a:t>
            </a:r>
            <a:r>
              <a:rPr lang="en-US" sz="2400" dirty="0"/>
              <a:t>                      5.98x10</a:t>
            </a:r>
            <a:r>
              <a:rPr lang="en-US" sz="2400" baseline="30000" dirty="0"/>
              <a:t>24</a:t>
            </a:r>
            <a:r>
              <a:rPr lang="en-US" sz="2400" dirty="0"/>
              <a:t>  kg	   </a:t>
            </a:r>
          </a:p>
          <a:p>
            <a:r>
              <a:rPr lang="en-US" sz="2400" dirty="0"/>
              <a:t>g   =   6.673x10</a:t>
            </a:r>
            <a:r>
              <a:rPr lang="en-US" sz="2400" baseline="30000" dirty="0"/>
              <a:t>-11</a:t>
            </a:r>
            <a:r>
              <a:rPr lang="en-US" sz="2400" dirty="0"/>
              <a:t>  ------------   *    ---------------------------      =    7.33 m/sec</a:t>
            </a:r>
            <a:r>
              <a:rPr lang="en-US" sz="2400" baseline="30000" dirty="0"/>
              <a:t>2</a:t>
            </a:r>
          </a:p>
          <a:p>
            <a:r>
              <a:rPr lang="en-US" sz="2400" dirty="0"/>
              <a:t>		       kg/sec</a:t>
            </a:r>
            <a:r>
              <a:rPr lang="en-US" sz="2400" baseline="30000" dirty="0"/>
              <a:t>2</a:t>
            </a:r>
            <a:r>
              <a:rPr lang="en-US" sz="2400" dirty="0"/>
              <a:t>                (5.44x10</a:t>
            </a:r>
            <a:r>
              <a:rPr lang="en-US" sz="2400" baseline="30000" dirty="0"/>
              <a:t>13</a:t>
            </a:r>
            <a:r>
              <a:rPr lang="en-US" sz="2400" dirty="0"/>
              <a:t> m) </a:t>
            </a:r>
            <a:r>
              <a:rPr lang="en-US" sz="2400" baseline="30000" dirty="0"/>
              <a:t>2</a:t>
            </a:r>
            <a:r>
              <a:rPr lang="en-US" sz="2400" dirty="0"/>
              <a:t>                             </a:t>
            </a:r>
            <a:endParaRPr lang="en-US" sz="2400" baseline="30000" dirty="0"/>
          </a:p>
        </p:txBody>
      </p:sp>
      <p:sp>
        <p:nvSpPr>
          <p:cNvPr id="4" name="TextBox 3">
            <a:extLst>
              <a:ext uri="{FF2B5EF4-FFF2-40B4-BE49-F238E27FC236}">
                <a16:creationId xmlns:a16="http://schemas.microsoft.com/office/drawing/2014/main" id="{5A7698FB-9D4D-492B-A31F-AD1F6DF54542}"/>
              </a:ext>
            </a:extLst>
          </p:cNvPr>
          <p:cNvSpPr txBox="1"/>
          <p:nvPr/>
        </p:nvSpPr>
        <p:spPr>
          <a:xfrm>
            <a:off x="1167245" y="435510"/>
            <a:ext cx="10328564" cy="830997"/>
          </a:xfrm>
          <a:prstGeom prst="rect">
            <a:avLst/>
          </a:prstGeom>
          <a:noFill/>
        </p:spPr>
        <p:txBody>
          <a:bodyPr wrap="square" rtlCol="0">
            <a:spAutoFit/>
          </a:bodyPr>
          <a:lstStyle/>
          <a:p>
            <a:r>
              <a:rPr lang="en-US" sz="2400" dirty="0"/>
              <a:t>First, we need to calculate the physics student’s height above the center of the earth.</a:t>
            </a:r>
          </a:p>
        </p:txBody>
      </p:sp>
      <p:sp>
        <p:nvSpPr>
          <p:cNvPr id="5" name="TextBox 4">
            <a:extLst>
              <a:ext uri="{FF2B5EF4-FFF2-40B4-BE49-F238E27FC236}">
                <a16:creationId xmlns:a16="http://schemas.microsoft.com/office/drawing/2014/main" id="{954ABC60-390A-4B27-9337-B6455FC762B8}"/>
              </a:ext>
            </a:extLst>
          </p:cNvPr>
          <p:cNvSpPr txBox="1"/>
          <p:nvPr/>
        </p:nvSpPr>
        <p:spPr>
          <a:xfrm>
            <a:off x="1167245" y="1599102"/>
            <a:ext cx="10328564" cy="830997"/>
          </a:xfrm>
          <a:prstGeom prst="rect">
            <a:avLst/>
          </a:prstGeom>
          <a:noFill/>
        </p:spPr>
        <p:txBody>
          <a:bodyPr wrap="square" rtlCol="0">
            <a:spAutoFit/>
          </a:bodyPr>
          <a:lstStyle/>
          <a:p>
            <a:r>
              <a:rPr lang="en-US" sz="2400" dirty="0"/>
              <a:t>Distance  =   Earth Radius  +  1000 km  =   6.38x10</a:t>
            </a:r>
            <a:r>
              <a:rPr lang="en-US" sz="2400" baseline="30000" dirty="0"/>
              <a:t>6</a:t>
            </a:r>
            <a:r>
              <a:rPr lang="en-US" sz="2400" dirty="0"/>
              <a:t> m   +   1,000,000 m </a:t>
            </a:r>
          </a:p>
          <a:p>
            <a:r>
              <a:rPr lang="en-US" sz="2400" dirty="0"/>
              <a:t>                 =   5.44x10</a:t>
            </a:r>
            <a:r>
              <a:rPr lang="en-US" sz="2400" baseline="30000" dirty="0"/>
              <a:t>13</a:t>
            </a:r>
            <a:r>
              <a:rPr lang="en-US" sz="2400" dirty="0"/>
              <a:t> m   </a:t>
            </a:r>
          </a:p>
        </p:txBody>
      </p:sp>
      <p:sp>
        <p:nvSpPr>
          <p:cNvPr id="6" name="TextBox 5">
            <a:extLst>
              <a:ext uri="{FF2B5EF4-FFF2-40B4-BE49-F238E27FC236}">
                <a16:creationId xmlns:a16="http://schemas.microsoft.com/office/drawing/2014/main" id="{BC30254E-F2F5-4F26-AEEF-F117690E4039}"/>
              </a:ext>
            </a:extLst>
          </p:cNvPr>
          <p:cNvSpPr txBox="1"/>
          <p:nvPr/>
        </p:nvSpPr>
        <p:spPr>
          <a:xfrm>
            <a:off x="1167245" y="2739314"/>
            <a:ext cx="10328564" cy="461665"/>
          </a:xfrm>
          <a:prstGeom prst="rect">
            <a:avLst/>
          </a:prstGeom>
          <a:noFill/>
        </p:spPr>
        <p:txBody>
          <a:bodyPr wrap="square" rtlCol="0">
            <a:spAutoFit/>
          </a:bodyPr>
          <a:lstStyle/>
          <a:p>
            <a:r>
              <a:rPr lang="en-US" sz="2400" dirty="0"/>
              <a:t>Now we can plug numbers into our acceleration equation. </a:t>
            </a:r>
          </a:p>
        </p:txBody>
      </p:sp>
      <p:sp>
        <p:nvSpPr>
          <p:cNvPr id="7" name="TextBox 6">
            <a:extLst>
              <a:ext uri="{FF2B5EF4-FFF2-40B4-BE49-F238E27FC236}">
                <a16:creationId xmlns:a16="http://schemas.microsoft.com/office/drawing/2014/main" id="{A441FB5C-9970-46FD-B68D-9EB3DD2F1461}"/>
              </a:ext>
            </a:extLst>
          </p:cNvPr>
          <p:cNvSpPr txBox="1"/>
          <p:nvPr/>
        </p:nvSpPr>
        <p:spPr>
          <a:xfrm>
            <a:off x="1167245" y="4893330"/>
            <a:ext cx="9999518" cy="1200329"/>
          </a:xfrm>
          <a:prstGeom prst="rect">
            <a:avLst/>
          </a:prstGeom>
          <a:noFill/>
        </p:spPr>
        <p:txBody>
          <a:bodyPr wrap="square" rtlCol="0">
            <a:spAutoFit/>
          </a:bodyPr>
          <a:lstStyle/>
          <a:p>
            <a:r>
              <a:rPr lang="en-US" sz="2400" dirty="0"/>
              <a:t>This exercise also demonstrates that there is indeed gravity (i.e. gravitational acceleration) in earth orbit – something that people tend to lose sight of due to the misuse of the term “zero-g” when talking about space… </a:t>
            </a:r>
          </a:p>
        </p:txBody>
      </p:sp>
    </p:spTree>
    <p:extLst>
      <p:ext uri="{BB962C8B-B14F-4D97-AF65-F5344CB8AC3E}">
        <p14:creationId xmlns:p14="http://schemas.microsoft.com/office/powerpoint/2010/main" val="558908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B300E-19CD-4014-9C8A-B91350315A0F}"/>
              </a:ext>
            </a:extLst>
          </p:cNvPr>
          <p:cNvSpPr>
            <a:spLocks noGrp="1"/>
          </p:cNvSpPr>
          <p:nvPr>
            <p:ph type="sldNum" sz="quarter" idx="12"/>
          </p:nvPr>
        </p:nvSpPr>
        <p:spPr/>
        <p:txBody>
          <a:bodyPr/>
          <a:lstStyle/>
          <a:p>
            <a:fld id="{916C6C6F-1CC1-4798-B1A1-382E83BF34F4}" type="slidenum">
              <a:rPr lang="en-US" smtClean="0"/>
              <a:t>21</a:t>
            </a:fld>
            <a:endParaRPr lang="en-US"/>
          </a:p>
        </p:txBody>
      </p:sp>
      <p:sp>
        <p:nvSpPr>
          <p:cNvPr id="3" name="TextBox 2">
            <a:extLst>
              <a:ext uri="{FF2B5EF4-FFF2-40B4-BE49-F238E27FC236}">
                <a16:creationId xmlns:a16="http://schemas.microsoft.com/office/drawing/2014/main" id="{5DEC325F-E39E-4E2F-BF12-D378D823732B}"/>
              </a:ext>
            </a:extLst>
          </p:cNvPr>
          <p:cNvSpPr txBox="1"/>
          <p:nvPr/>
        </p:nvSpPr>
        <p:spPr>
          <a:xfrm>
            <a:off x="1911928" y="2604655"/>
            <a:ext cx="4710545" cy="1107996"/>
          </a:xfrm>
          <a:prstGeom prst="rect">
            <a:avLst/>
          </a:prstGeom>
          <a:noFill/>
        </p:spPr>
        <p:txBody>
          <a:bodyPr wrap="square" rtlCol="0">
            <a:spAutoFit/>
          </a:bodyPr>
          <a:lstStyle/>
          <a:p>
            <a:r>
              <a:rPr lang="en-US" sz="6600" dirty="0"/>
              <a:t>Questions?</a:t>
            </a:r>
          </a:p>
        </p:txBody>
      </p:sp>
      <p:pic>
        <p:nvPicPr>
          <p:cNvPr id="4" name="Picture 3">
            <a:extLst>
              <a:ext uri="{FF2B5EF4-FFF2-40B4-BE49-F238E27FC236}">
                <a16:creationId xmlns:a16="http://schemas.microsoft.com/office/drawing/2014/main" id="{3A15B25C-4100-41F5-999B-6C96139683A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583810" y="1495666"/>
            <a:ext cx="2857143" cy="3866667"/>
          </a:xfrm>
          <a:prstGeom prst="rect">
            <a:avLst/>
          </a:prstGeom>
        </p:spPr>
      </p:pic>
    </p:spTree>
    <p:extLst>
      <p:ext uri="{BB962C8B-B14F-4D97-AF65-F5344CB8AC3E}">
        <p14:creationId xmlns:p14="http://schemas.microsoft.com/office/powerpoint/2010/main" val="217334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ylinder 2">
            <a:extLst>
              <a:ext uri="{FF2B5EF4-FFF2-40B4-BE49-F238E27FC236}">
                <a16:creationId xmlns:a16="http://schemas.microsoft.com/office/drawing/2014/main" id="{16B03C2C-8CFA-449A-BE35-A9FF8DD98D88}"/>
              </a:ext>
            </a:extLst>
          </p:cNvPr>
          <p:cNvSpPr/>
          <p:nvPr/>
        </p:nvSpPr>
        <p:spPr>
          <a:xfrm>
            <a:off x="8021786" y="4287985"/>
            <a:ext cx="2847110" cy="1406237"/>
          </a:xfrm>
          <a:prstGeom prst="can">
            <a:avLst>
              <a:gd name="adj" fmla="val 5000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ylinder 3">
            <a:extLst>
              <a:ext uri="{FF2B5EF4-FFF2-40B4-BE49-F238E27FC236}">
                <a16:creationId xmlns:a16="http://schemas.microsoft.com/office/drawing/2014/main" id="{23270036-25BD-4619-9926-710BF28EBD50}"/>
              </a:ext>
            </a:extLst>
          </p:cNvPr>
          <p:cNvSpPr/>
          <p:nvPr/>
        </p:nvSpPr>
        <p:spPr>
          <a:xfrm>
            <a:off x="8021786" y="3702632"/>
            <a:ext cx="2847110" cy="1281546"/>
          </a:xfrm>
          <a:prstGeom prst="can">
            <a:avLst>
              <a:gd name="adj" fmla="val 50000"/>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ylinder 4">
            <a:extLst>
              <a:ext uri="{FF2B5EF4-FFF2-40B4-BE49-F238E27FC236}">
                <a16:creationId xmlns:a16="http://schemas.microsoft.com/office/drawing/2014/main" id="{C7660024-6ABC-4BEA-988B-97D591567180}"/>
              </a:ext>
            </a:extLst>
          </p:cNvPr>
          <p:cNvSpPr/>
          <p:nvPr/>
        </p:nvSpPr>
        <p:spPr>
          <a:xfrm>
            <a:off x="8021786" y="2486895"/>
            <a:ext cx="2847110" cy="1856510"/>
          </a:xfrm>
          <a:prstGeom prst="can">
            <a:avLst>
              <a:gd name="adj" fmla="val 36567"/>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ylinder 1">
            <a:extLst>
              <a:ext uri="{FF2B5EF4-FFF2-40B4-BE49-F238E27FC236}">
                <a16:creationId xmlns:a16="http://schemas.microsoft.com/office/drawing/2014/main" id="{95493798-17B9-4A62-AD54-F90E26EE5F9D}"/>
              </a:ext>
            </a:extLst>
          </p:cNvPr>
          <p:cNvSpPr/>
          <p:nvPr/>
        </p:nvSpPr>
        <p:spPr>
          <a:xfrm>
            <a:off x="8021786" y="1226131"/>
            <a:ext cx="2847110" cy="4468091"/>
          </a:xfrm>
          <a:prstGeom prst="can">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E7915F6-1AC5-4A95-A5C2-DA47E331D660}"/>
              </a:ext>
            </a:extLst>
          </p:cNvPr>
          <p:cNvSpPr txBox="1"/>
          <p:nvPr/>
        </p:nvSpPr>
        <p:spPr>
          <a:xfrm>
            <a:off x="852056" y="518375"/>
            <a:ext cx="6061362" cy="1200329"/>
          </a:xfrm>
          <a:prstGeom prst="rect">
            <a:avLst/>
          </a:prstGeom>
          <a:noFill/>
        </p:spPr>
        <p:txBody>
          <a:bodyPr wrap="square" rtlCol="0">
            <a:spAutoFit/>
          </a:bodyPr>
          <a:lstStyle/>
          <a:p>
            <a:r>
              <a:rPr lang="en-US" sz="2400" b="1" dirty="0"/>
              <a:t>Aristotle</a:t>
            </a:r>
            <a:r>
              <a:rPr lang="en-US" sz="2400" dirty="0"/>
              <a:t> thought that everything had a “natural position” and objects always attempted to move towards that position. </a:t>
            </a:r>
          </a:p>
        </p:txBody>
      </p:sp>
      <p:sp>
        <p:nvSpPr>
          <p:cNvPr id="7" name="TextBox 6">
            <a:extLst>
              <a:ext uri="{FF2B5EF4-FFF2-40B4-BE49-F238E27FC236}">
                <a16:creationId xmlns:a16="http://schemas.microsoft.com/office/drawing/2014/main" id="{C2C6CA34-A255-418E-8F1D-752D0FFBBC7C}"/>
              </a:ext>
            </a:extLst>
          </p:cNvPr>
          <p:cNvSpPr txBox="1"/>
          <p:nvPr/>
        </p:nvSpPr>
        <p:spPr>
          <a:xfrm>
            <a:off x="852055" y="2418750"/>
            <a:ext cx="6241471" cy="830997"/>
          </a:xfrm>
          <a:prstGeom prst="rect">
            <a:avLst/>
          </a:prstGeom>
          <a:noFill/>
        </p:spPr>
        <p:txBody>
          <a:bodyPr wrap="square" rtlCol="0">
            <a:spAutoFit/>
          </a:bodyPr>
          <a:lstStyle/>
          <a:p>
            <a:r>
              <a:rPr lang="en-US" sz="2400" b="1" dirty="0"/>
              <a:t>Earth</a:t>
            </a:r>
            <a:r>
              <a:rPr lang="en-US" sz="2400" dirty="0"/>
              <a:t> is at the lowest point.  Since it always falls to the bottom. </a:t>
            </a:r>
          </a:p>
        </p:txBody>
      </p:sp>
      <p:sp>
        <p:nvSpPr>
          <p:cNvPr id="8" name="TextBox 7">
            <a:extLst>
              <a:ext uri="{FF2B5EF4-FFF2-40B4-BE49-F238E27FC236}">
                <a16:creationId xmlns:a16="http://schemas.microsoft.com/office/drawing/2014/main" id="{2378899D-760D-4B2B-ACDF-B7AFD83D018A}"/>
              </a:ext>
            </a:extLst>
          </p:cNvPr>
          <p:cNvSpPr txBox="1"/>
          <p:nvPr/>
        </p:nvSpPr>
        <p:spPr>
          <a:xfrm>
            <a:off x="852056" y="3519984"/>
            <a:ext cx="6061362" cy="1200329"/>
          </a:xfrm>
          <a:prstGeom prst="rect">
            <a:avLst/>
          </a:prstGeom>
          <a:noFill/>
        </p:spPr>
        <p:txBody>
          <a:bodyPr wrap="square" rtlCol="0">
            <a:spAutoFit/>
          </a:bodyPr>
          <a:lstStyle/>
          <a:p>
            <a:r>
              <a:rPr lang="en-US" sz="2400" b="1" dirty="0"/>
              <a:t>Water’s</a:t>
            </a:r>
            <a:r>
              <a:rPr lang="en-US" sz="2400" dirty="0"/>
              <a:t> natural position is on top of the earth.  That’s why puddles and lakes form on the surface of the earth.</a:t>
            </a:r>
          </a:p>
        </p:txBody>
      </p:sp>
      <p:sp>
        <p:nvSpPr>
          <p:cNvPr id="9" name="TextBox 8">
            <a:extLst>
              <a:ext uri="{FF2B5EF4-FFF2-40B4-BE49-F238E27FC236}">
                <a16:creationId xmlns:a16="http://schemas.microsoft.com/office/drawing/2014/main" id="{FD4BC7FA-F0FD-4954-9A8B-AB28BF9BFE11}"/>
              </a:ext>
            </a:extLst>
          </p:cNvPr>
          <p:cNvSpPr txBox="1"/>
          <p:nvPr/>
        </p:nvSpPr>
        <p:spPr>
          <a:xfrm>
            <a:off x="852056" y="5066428"/>
            <a:ext cx="6061362" cy="830997"/>
          </a:xfrm>
          <a:prstGeom prst="rect">
            <a:avLst/>
          </a:prstGeom>
          <a:noFill/>
        </p:spPr>
        <p:txBody>
          <a:bodyPr wrap="square" rtlCol="0">
            <a:spAutoFit/>
          </a:bodyPr>
          <a:lstStyle/>
          <a:p>
            <a:r>
              <a:rPr lang="en-US" sz="2400" b="1" dirty="0"/>
              <a:t>Air’s</a:t>
            </a:r>
            <a:r>
              <a:rPr lang="en-US" sz="2400" dirty="0"/>
              <a:t> natural position is above the water.  That’s why bubbles move upward in water.</a:t>
            </a:r>
          </a:p>
        </p:txBody>
      </p:sp>
      <p:sp>
        <p:nvSpPr>
          <p:cNvPr id="10" name="Slide Number Placeholder 9">
            <a:extLst>
              <a:ext uri="{FF2B5EF4-FFF2-40B4-BE49-F238E27FC236}">
                <a16:creationId xmlns:a16="http://schemas.microsoft.com/office/drawing/2014/main" id="{FC60801A-6039-42FB-BE05-708FAEC3E3FB}"/>
              </a:ext>
            </a:extLst>
          </p:cNvPr>
          <p:cNvSpPr>
            <a:spLocks noGrp="1"/>
          </p:cNvSpPr>
          <p:nvPr>
            <p:ph type="sldNum" sz="quarter" idx="12"/>
          </p:nvPr>
        </p:nvSpPr>
        <p:spPr/>
        <p:txBody>
          <a:bodyPr/>
          <a:lstStyle/>
          <a:p>
            <a:fld id="{916C6C6F-1CC1-4798-B1A1-382E83BF34F4}" type="slidenum">
              <a:rPr lang="en-US" smtClean="0"/>
              <a:t>3</a:t>
            </a:fld>
            <a:endParaRPr lang="en-US"/>
          </a:p>
        </p:txBody>
      </p:sp>
    </p:spTree>
    <p:extLst>
      <p:ext uri="{BB962C8B-B14F-4D97-AF65-F5344CB8AC3E}">
        <p14:creationId xmlns:p14="http://schemas.microsoft.com/office/powerpoint/2010/main" val="284708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CDBCE5-F14C-4384-993F-211A7FFBF79F}"/>
              </a:ext>
            </a:extLst>
          </p:cNvPr>
          <p:cNvSpPr txBox="1"/>
          <p:nvPr/>
        </p:nvSpPr>
        <p:spPr>
          <a:xfrm>
            <a:off x="1170711" y="1288473"/>
            <a:ext cx="6012872" cy="1569660"/>
          </a:xfrm>
          <a:prstGeom prst="rect">
            <a:avLst/>
          </a:prstGeom>
          <a:noFill/>
        </p:spPr>
        <p:txBody>
          <a:bodyPr wrap="square" rtlCol="0">
            <a:spAutoFit/>
          </a:bodyPr>
          <a:lstStyle/>
          <a:p>
            <a:r>
              <a:rPr lang="en-US" sz="2400" b="1" dirty="0"/>
              <a:t>Aristotle</a:t>
            </a:r>
            <a:r>
              <a:rPr lang="en-US" sz="2400" dirty="0"/>
              <a:t> also felt that heavier objects had more desire to get to their natural position.  Following this logic, he felt that a heavier ball would reach the floor before a lighter one…</a:t>
            </a:r>
          </a:p>
        </p:txBody>
      </p:sp>
      <p:grpSp>
        <p:nvGrpSpPr>
          <p:cNvPr id="5" name="Group 4">
            <a:extLst>
              <a:ext uri="{FF2B5EF4-FFF2-40B4-BE49-F238E27FC236}">
                <a16:creationId xmlns:a16="http://schemas.microsoft.com/office/drawing/2014/main" id="{C8DF01C7-4BA6-4AB4-9724-46C3643E5C7C}"/>
              </a:ext>
            </a:extLst>
          </p:cNvPr>
          <p:cNvGrpSpPr/>
          <p:nvPr/>
        </p:nvGrpSpPr>
        <p:grpSpPr>
          <a:xfrm>
            <a:off x="8603672" y="1288473"/>
            <a:ext cx="602673" cy="561109"/>
            <a:chOff x="8666018" y="1288473"/>
            <a:chExt cx="602673" cy="561109"/>
          </a:xfrm>
        </p:grpSpPr>
        <p:sp>
          <p:nvSpPr>
            <p:cNvPr id="3" name="Oval 2">
              <a:extLst>
                <a:ext uri="{FF2B5EF4-FFF2-40B4-BE49-F238E27FC236}">
                  <a16:creationId xmlns:a16="http://schemas.microsoft.com/office/drawing/2014/main" id="{C473E14E-CA12-4DEC-8521-439239800364}"/>
                </a:ext>
              </a:extLst>
            </p:cNvPr>
            <p:cNvSpPr/>
            <p:nvPr/>
          </p:nvSpPr>
          <p:spPr>
            <a:xfrm>
              <a:off x="8666018" y="1288473"/>
              <a:ext cx="602673" cy="561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06FBCC7-C4F5-4DE7-B053-016C59AAE603}"/>
                </a:ext>
              </a:extLst>
            </p:cNvPr>
            <p:cNvSpPr txBox="1"/>
            <p:nvPr/>
          </p:nvSpPr>
          <p:spPr>
            <a:xfrm>
              <a:off x="8769926" y="1325571"/>
              <a:ext cx="394855" cy="461665"/>
            </a:xfrm>
            <a:prstGeom prst="rect">
              <a:avLst/>
            </a:prstGeom>
            <a:noFill/>
          </p:spPr>
          <p:txBody>
            <a:bodyPr wrap="square" rtlCol="0">
              <a:spAutoFit/>
            </a:bodyPr>
            <a:lstStyle/>
            <a:p>
              <a:r>
                <a:rPr lang="en-US" sz="2400" dirty="0"/>
                <a:t>H</a:t>
              </a:r>
            </a:p>
          </p:txBody>
        </p:sp>
      </p:grpSp>
      <p:grpSp>
        <p:nvGrpSpPr>
          <p:cNvPr id="7" name="Group 6">
            <a:extLst>
              <a:ext uri="{FF2B5EF4-FFF2-40B4-BE49-F238E27FC236}">
                <a16:creationId xmlns:a16="http://schemas.microsoft.com/office/drawing/2014/main" id="{92C30DF2-F515-4A70-A74B-F21358D86600}"/>
              </a:ext>
            </a:extLst>
          </p:cNvPr>
          <p:cNvGrpSpPr/>
          <p:nvPr/>
        </p:nvGrpSpPr>
        <p:grpSpPr>
          <a:xfrm>
            <a:off x="9996054" y="1288473"/>
            <a:ext cx="602673" cy="561109"/>
            <a:chOff x="8666018" y="1288473"/>
            <a:chExt cx="602673" cy="561109"/>
          </a:xfrm>
        </p:grpSpPr>
        <p:sp>
          <p:nvSpPr>
            <p:cNvPr id="8" name="Oval 7">
              <a:extLst>
                <a:ext uri="{FF2B5EF4-FFF2-40B4-BE49-F238E27FC236}">
                  <a16:creationId xmlns:a16="http://schemas.microsoft.com/office/drawing/2014/main" id="{54D7AF3E-3CFC-477D-9C3E-22EE62FA6C48}"/>
                </a:ext>
              </a:extLst>
            </p:cNvPr>
            <p:cNvSpPr/>
            <p:nvPr/>
          </p:nvSpPr>
          <p:spPr>
            <a:xfrm>
              <a:off x="8666018" y="1288473"/>
              <a:ext cx="602673" cy="56110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EDB2A0-90A9-44BC-96F1-20A002443D2E}"/>
                </a:ext>
              </a:extLst>
            </p:cNvPr>
            <p:cNvSpPr txBox="1"/>
            <p:nvPr/>
          </p:nvSpPr>
          <p:spPr>
            <a:xfrm>
              <a:off x="8811490" y="1325572"/>
              <a:ext cx="394855" cy="461665"/>
            </a:xfrm>
            <a:prstGeom prst="rect">
              <a:avLst/>
            </a:prstGeom>
            <a:noFill/>
          </p:spPr>
          <p:txBody>
            <a:bodyPr wrap="square" rtlCol="0">
              <a:spAutoFit/>
            </a:bodyPr>
            <a:lstStyle/>
            <a:p>
              <a:r>
                <a:rPr lang="en-US" sz="2400" dirty="0"/>
                <a:t>L</a:t>
              </a:r>
            </a:p>
          </p:txBody>
        </p:sp>
      </p:grpSp>
      <p:cxnSp>
        <p:nvCxnSpPr>
          <p:cNvPr id="12" name="Straight Connector 11">
            <a:extLst>
              <a:ext uri="{FF2B5EF4-FFF2-40B4-BE49-F238E27FC236}">
                <a16:creationId xmlns:a16="http://schemas.microsoft.com/office/drawing/2014/main" id="{A33B0B96-E937-4680-8717-98AFC9E16A7D}"/>
              </a:ext>
            </a:extLst>
          </p:cNvPr>
          <p:cNvCxnSpPr/>
          <p:nvPr/>
        </p:nvCxnSpPr>
        <p:spPr>
          <a:xfrm>
            <a:off x="7917873" y="5902036"/>
            <a:ext cx="3595255"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F26914A-A41D-46D5-8FB0-78B403C22805}"/>
              </a:ext>
            </a:extLst>
          </p:cNvPr>
          <p:cNvSpPr txBox="1"/>
          <p:nvPr/>
        </p:nvSpPr>
        <p:spPr>
          <a:xfrm>
            <a:off x="1170711" y="3429000"/>
            <a:ext cx="6012872" cy="1938992"/>
          </a:xfrm>
          <a:prstGeom prst="rect">
            <a:avLst/>
          </a:prstGeom>
          <a:noFill/>
        </p:spPr>
        <p:txBody>
          <a:bodyPr wrap="square" rtlCol="0">
            <a:spAutoFit/>
          </a:bodyPr>
          <a:lstStyle/>
          <a:p>
            <a:r>
              <a:rPr lang="en-US" sz="2400" dirty="0"/>
              <a:t>Even if Aristotle had done an experiment (odds are he did) he would have probably explained away the results by saying there were obvious unseen complexities that corrupted the results… </a:t>
            </a:r>
          </a:p>
        </p:txBody>
      </p:sp>
      <p:sp>
        <p:nvSpPr>
          <p:cNvPr id="6" name="Slide Number Placeholder 5">
            <a:extLst>
              <a:ext uri="{FF2B5EF4-FFF2-40B4-BE49-F238E27FC236}">
                <a16:creationId xmlns:a16="http://schemas.microsoft.com/office/drawing/2014/main" id="{8F35BDA4-3868-428A-BEDC-D9878DB0DA35}"/>
              </a:ext>
            </a:extLst>
          </p:cNvPr>
          <p:cNvSpPr>
            <a:spLocks noGrp="1"/>
          </p:cNvSpPr>
          <p:nvPr>
            <p:ph type="sldNum" sz="quarter" idx="12"/>
          </p:nvPr>
        </p:nvSpPr>
        <p:spPr/>
        <p:txBody>
          <a:bodyPr/>
          <a:lstStyle/>
          <a:p>
            <a:fld id="{916C6C6F-1CC1-4798-B1A1-382E83BF34F4}" type="slidenum">
              <a:rPr lang="en-US" smtClean="0"/>
              <a:t>4</a:t>
            </a:fld>
            <a:endParaRPr lang="en-US"/>
          </a:p>
        </p:txBody>
      </p:sp>
    </p:spTree>
    <p:extLst>
      <p:ext uri="{BB962C8B-B14F-4D97-AF65-F5344CB8AC3E}">
        <p14:creationId xmlns:p14="http://schemas.microsoft.com/office/powerpoint/2010/main" val="175131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45833E-6 -3.7037E-6 L -0.00248 0.58334 " pathEditMode="relative" rAng="0" ptsTypes="AA">
                                      <p:cBhvr>
                                        <p:cTn id="6" dur="2000" fill="hold"/>
                                        <p:tgtEl>
                                          <p:spTgt spid="5"/>
                                        </p:tgtEl>
                                        <p:attrNameLst>
                                          <p:attrName>ppt_x</p:attrName>
                                          <p:attrName>ppt_y</p:attrName>
                                        </p:attrNameLst>
                                      </p:cBhvr>
                                      <p:rCtr x="-130" y="29167"/>
                                    </p:animMotion>
                                  </p:childTnLst>
                                </p:cTn>
                              </p:par>
                              <p:par>
                                <p:cTn id="7" presetID="42" presetClass="path" presetSubtype="0" accel="50000" decel="50000" fill="hold" nodeType="withEffect">
                                  <p:stCondLst>
                                    <p:cond delay="0"/>
                                  </p:stCondLst>
                                  <p:childTnLst>
                                    <p:animMotion origin="layout" path="M -1.25E-6 -3.7037E-6 L 0.00091 0.57801 " pathEditMode="relative" rAng="0" ptsTypes="AA">
                                      <p:cBhvr>
                                        <p:cTn id="8" dur="2500" fill="hold"/>
                                        <p:tgtEl>
                                          <p:spTgt spid="7"/>
                                        </p:tgtEl>
                                        <p:attrNameLst>
                                          <p:attrName>ppt_x</p:attrName>
                                          <p:attrName>ppt_y</p:attrName>
                                        </p:attrNameLst>
                                      </p:cBhvr>
                                      <p:rCtr x="39" y="28889"/>
                                    </p:animMotion>
                                  </p:childTnLst>
                                </p:cTn>
                              </p:par>
                            </p:childTnLst>
                          </p:cTn>
                        </p:par>
                        <p:par>
                          <p:cTn id="9" fill="hold">
                            <p:stCondLst>
                              <p:cond delay="2500"/>
                            </p:stCondLst>
                            <p:childTnLst>
                              <p:par>
                                <p:cTn id="10" presetID="10" presetClass="entr" presetSubtype="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2C5BB4-EAC7-4956-BE25-2D3520691E76}"/>
              </a:ext>
            </a:extLst>
          </p:cNvPr>
          <p:cNvSpPr txBox="1"/>
          <p:nvPr/>
        </p:nvSpPr>
        <p:spPr>
          <a:xfrm>
            <a:off x="1627909" y="1801091"/>
            <a:ext cx="8936182" cy="1077218"/>
          </a:xfrm>
          <a:prstGeom prst="rect">
            <a:avLst/>
          </a:prstGeom>
          <a:noFill/>
        </p:spPr>
        <p:txBody>
          <a:bodyPr wrap="square" rtlCol="0">
            <a:spAutoFit/>
          </a:bodyPr>
          <a:lstStyle/>
          <a:p>
            <a:pPr algn="ctr"/>
            <a:r>
              <a:rPr lang="en-US" sz="3200" dirty="0"/>
              <a:t>It took a few hundred years, but we finally realized that Aristotle’s ideas were a little erroneous… </a:t>
            </a:r>
          </a:p>
        </p:txBody>
      </p:sp>
      <p:sp>
        <p:nvSpPr>
          <p:cNvPr id="3" name="Slide Number Placeholder 2">
            <a:extLst>
              <a:ext uri="{FF2B5EF4-FFF2-40B4-BE49-F238E27FC236}">
                <a16:creationId xmlns:a16="http://schemas.microsoft.com/office/drawing/2014/main" id="{8EAE1E4D-4DFC-482F-A5BA-02645D465573}"/>
              </a:ext>
            </a:extLst>
          </p:cNvPr>
          <p:cNvSpPr>
            <a:spLocks noGrp="1"/>
          </p:cNvSpPr>
          <p:nvPr>
            <p:ph type="sldNum" sz="quarter" idx="12"/>
          </p:nvPr>
        </p:nvSpPr>
        <p:spPr/>
        <p:txBody>
          <a:bodyPr/>
          <a:lstStyle/>
          <a:p>
            <a:fld id="{916C6C6F-1CC1-4798-B1A1-382E83BF34F4}" type="slidenum">
              <a:rPr lang="en-US" smtClean="0"/>
              <a:t>5</a:t>
            </a:fld>
            <a:endParaRPr lang="en-US"/>
          </a:p>
        </p:txBody>
      </p:sp>
      <p:sp>
        <p:nvSpPr>
          <p:cNvPr id="4" name="TextBox 3">
            <a:extLst>
              <a:ext uri="{FF2B5EF4-FFF2-40B4-BE49-F238E27FC236}">
                <a16:creationId xmlns:a16="http://schemas.microsoft.com/office/drawing/2014/main" id="{D83722C1-EBBD-4C00-9391-88AEBFCA64C4}"/>
              </a:ext>
            </a:extLst>
          </p:cNvPr>
          <p:cNvSpPr txBox="1"/>
          <p:nvPr/>
        </p:nvSpPr>
        <p:spPr>
          <a:xfrm>
            <a:off x="1627909" y="3540111"/>
            <a:ext cx="8936182" cy="1077218"/>
          </a:xfrm>
          <a:prstGeom prst="rect">
            <a:avLst/>
          </a:prstGeom>
          <a:noFill/>
        </p:spPr>
        <p:txBody>
          <a:bodyPr wrap="square" rtlCol="0">
            <a:spAutoFit/>
          </a:bodyPr>
          <a:lstStyle/>
          <a:p>
            <a:pPr algn="ctr"/>
            <a:r>
              <a:rPr lang="en-US" sz="3200" dirty="0"/>
              <a:t>This change in thinking came about due in part to Galileo and Newton and their experimental nature.</a:t>
            </a:r>
          </a:p>
        </p:txBody>
      </p:sp>
    </p:spTree>
    <p:extLst>
      <p:ext uri="{BB962C8B-B14F-4D97-AF65-F5344CB8AC3E}">
        <p14:creationId xmlns:p14="http://schemas.microsoft.com/office/powerpoint/2010/main" val="122574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CDBCE5-F14C-4384-993F-211A7FFBF79F}"/>
              </a:ext>
            </a:extLst>
          </p:cNvPr>
          <p:cNvSpPr txBox="1"/>
          <p:nvPr/>
        </p:nvSpPr>
        <p:spPr>
          <a:xfrm>
            <a:off x="1260764" y="1136073"/>
            <a:ext cx="6012872" cy="1569660"/>
          </a:xfrm>
          <a:prstGeom prst="rect">
            <a:avLst/>
          </a:prstGeom>
          <a:noFill/>
        </p:spPr>
        <p:txBody>
          <a:bodyPr wrap="square" rtlCol="0">
            <a:spAutoFit/>
          </a:bodyPr>
          <a:lstStyle/>
          <a:p>
            <a:r>
              <a:rPr lang="en-US" sz="2400" dirty="0"/>
              <a:t>If we actually do a simple drop test using two balls with equal size but different masses, we will see that both balls hit the floor at the same time.</a:t>
            </a:r>
          </a:p>
        </p:txBody>
      </p:sp>
      <p:grpSp>
        <p:nvGrpSpPr>
          <p:cNvPr id="10" name="Group 9">
            <a:extLst>
              <a:ext uri="{FF2B5EF4-FFF2-40B4-BE49-F238E27FC236}">
                <a16:creationId xmlns:a16="http://schemas.microsoft.com/office/drawing/2014/main" id="{C2C5B3AB-0E9B-46A7-89BC-739F87E76838}"/>
              </a:ext>
            </a:extLst>
          </p:cNvPr>
          <p:cNvGrpSpPr/>
          <p:nvPr/>
        </p:nvGrpSpPr>
        <p:grpSpPr>
          <a:xfrm>
            <a:off x="8603672" y="1288473"/>
            <a:ext cx="1995055" cy="561109"/>
            <a:chOff x="8666018" y="1288473"/>
            <a:chExt cx="1995055" cy="561109"/>
          </a:xfrm>
        </p:grpSpPr>
        <p:grpSp>
          <p:nvGrpSpPr>
            <p:cNvPr id="5" name="Group 4">
              <a:extLst>
                <a:ext uri="{FF2B5EF4-FFF2-40B4-BE49-F238E27FC236}">
                  <a16:creationId xmlns:a16="http://schemas.microsoft.com/office/drawing/2014/main" id="{C8DF01C7-4BA6-4AB4-9724-46C3643E5C7C}"/>
                </a:ext>
              </a:extLst>
            </p:cNvPr>
            <p:cNvGrpSpPr/>
            <p:nvPr/>
          </p:nvGrpSpPr>
          <p:grpSpPr>
            <a:xfrm>
              <a:off x="8666018" y="1288473"/>
              <a:ext cx="602673" cy="561109"/>
              <a:chOff x="8666018" y="1288473"/>
              <a:chExt cx="602673" cy="561109"/>
            </a:xfrm>
          </p:grpSpPr>
          <p:sp>
            <p:nvSpPr>
              <p:cNvPr id="3" name="Oval 2">
                <a:extLst>
                  <a:ext uri="{FF2B5EF4-FFF2-40B4-BE49-F238E27FC236}">
                    <a16:creationId xmlns:a16="http://schemas.microsoft.com/office/drawing/2014/main" id="{C473E14E-CA12-4DEC-8521-439239800364}"/>
                  </a:ext>
                </a:extLst>
              </p:cNvPr>
              <p:cNvSpPr/>
              <p:nvPr/>
            </p:nvSpPr>
            <p:spPr>
              <a:xfrm>
                <a:off x="8666018" y="1288473"/>
                <a:ext cx="602673" cy="561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06FBCC7-C4F5-4DE7-B053-016C59AAE603}"/>
                  </a:ext>
                </a:extLst>
              </p:cNvPr>
              <p:cNvSpPr txBox="1"/>
              <p:nvPr/>
            </p:nvSpPr>
            <p:spPr>
              <a:xfrm>
                <a:off x="8769926" y="1325571"/>
                <a:ext cx="394855" cy="461665"/>
              </a:xfrm>
              <a:prstGeom prst="rect">
                <a:avLst/>
              </a:prstGeom>
              <a:noFill/>
            </p:spPr>
            <p:txBody>
              <a:bodyPr wrap="square" rtlCol="0">
                <a:spAutoFit/>
              </a:bodyPr>
              <a:lstStyle/>
              <a:p>
                <a:r>
                  <a:rPr lang="en-US" sz="2400" dirty="0"/>
                  <a:t>H</a:t>
                </a:r>
              </a:p>
            </p:txBody>
          </p:sp>
        </p:grpSp>
        <p:grpSp>
          <p:nvGrpSpPr>
            <p:cNvPr id="7" name="Group 6">
              <a:extLst>
                <a:ext uri="{FF2B5EF4-FFF2-40B4-BE49-F238E27FC236}">
                  <a16:creationId xmlns:a16="http://schemas.microsoft.com/office/drawing/2014/main" id="{92C30DF2-F515-4A70-A74B-F21358D86600}"/>
                </a:ext>
              </a:extLst>
            </p:cNvPr>
            <p:cNvGrpSpPr/>
            <p:nvPr/>
          </p:nvGrpSpPr>
          <p:grpSpPr>
            <a:xfrm>
              <a:off x="10058400" y="1288473"/>
              <a:ext cx="602673" cy="561109"/>
              <a:chOff x="8666018" y="1288473"/>
              <a:chExt cx="602673" cy="561109"/>
            </a:xfrm>
          </p:grpSpPr>
          <p:sp>
            <p:nvSpPr>
              <p:cNvPr id="8" name="Oval 7">
                <a:extLst>
                  <a:ext uri="{FF2B5EF4-FFF2-40B4-BE49-F238E27FC236}">
                    <a16:creationId xmlns:a16="http://schemas.microsoft.com/office/drawing/2014/main" id="{54D7AF3E-3CFC-477D-9C3E-22EE62FA6C48}"/>
                  </a:ext>
                </a:extLst>
              </p:cNvPr>
              <p:cNvSpPr/>
              <p:nvPr/>
            </p:nvSpPr>
            <p:spPr>
              <a:xfrm>
                <a:off x="8666018" y="1288473"/>
                <a:ext cx="602673" cy="56110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EDB2A0-90A9-44BC-96F1-20A002443D2E}"/>
                  </a:ext>
                </a:extLst>
              </p:cNvPr>
              <p:cNvSpPr txBox="1"/>
              <p:nvPr/>
            </p:nvSpPr>
            <p:spPr>
              <a:xfrm>
                <a:off x="8811490" y="1325572"/>
                <a:ext cx="394855" cy="461665"/>
              </a:xfrm>
              <a:prstGeom prst="rect">
                <a:avLst/>
              </a:prstGeom>
              <a:noFill/>
            </p:spPr>
            <p:txBody>
              <a:bodyPr wrap="square" rtlCol="0">
                <a:spAutoFit/>
              </a:bodyPr>
              <a:lstStyle/>
              <a:p>
                <a:r>
                  <a:rPr lang="en-US" sz="2400" dirty="0"/>
                  <a:t>L</a:t>
                </a:r>
              </a:p>
            </p:txBody>
          </p:sp>
        </p:grpSp>
      </p:grpSp>
      <p:cxnSp>
        <p:nvCxnSpPr>
          <p:cNvPr id="12" name="Straight Connector 11">
            <a:extLst>
              <a:ext uri="{FF2B5EF4-FFF2-40B4-BE49-F238E27FC236}">
                <a16:creationId xmlns:a16="http://schemas.microsoft.com/office/drawing/2014/main" id="{A33B0B96-E937-4680-8717-98AFC9E16A7D}"/>
              </a:ext>
            </a:extLst>
          </p:cNvPr>
          <p:cNvCxnSpPr/>
          <p:nvPr/>
        </p:nvCxnSpPr>
        <p:spPr>
          <a:xfrm>
            <a:off x="7917873" y="5902036"/>
            <a:ext cx="3595255"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75F9F8-2469-4FE4-9CD7-7C13FF2D08C2}"/>
              </a:ext>
            </a:extLst>
          </p:cNvPr>
          <p:cNvSpPr txBox="1"/>
          <p:nvPr/>
        </p:nvSpPr>
        <p:spPr>
          <a:xfrm>
            <a:off x="1260764" y="3297382"/>
            <a:ext cx="6012872" cy="1200329"/>
          </a:xfrm>
          <a:prstGeom prst="rect">
            <a:avLst/>
          </a:prstGeom>
          <a:noFill/>
        </p:spPr>
        <p:txBody>
          <a:bodyPr wrap="square" rtlCol="0">
            <a:spAutoFit/>
          </a:bodyPr>
          <a:lstStyle/>
          <a:p>
            <a:r>
              <a:rPr lang="en-US" sz="2400" dirty="0"/>
              <a:t>No matter how many times we try this, if we release the balls at the same time, they always hit the ground at the same time.</a:t>
            </a:r>
          </a:p>
        </p:txBody>
      </p:sp>
      <p:sp>
        <p:nvSpPr>
          <p:cNvPr id="6" name="Slide Number Placeholder 5">
            <a:extLst>
              <a:ext uri="{FF2B5EF4-FFF2-40B4-BE49-F238E27FC236}">
                <a16:creationId xmlns:a16="http://schemas.microsoft.com/office/drawing/2014/main" id="{4E9D2AE7-652C-4AC5-9808-2155BDE5964A}"/>
              </a:ext>
            </a:extLst>
          </p:cNvPr>
          <p:cNvSpPr>
            <a:spLocks noGrp="1"/>
          </p:cNvSpPr>
          <p:nvPr>
            <p:ph type="sldNum" sz="quarter" idx="12"/>
          </p:nvPr>
        </p:nvSpPr>
        <p:spPr/>
        <p:txBody>
          <a:bodyPr/>
          <a:lstStyle/>
          <a:p>
            <a:fld id="{916C6C6F-1CC1-4798-B1A1-382E83BF34F4}" type="slidenum">
              <a:rPr lang="en-US" smtClean="0"/>
              <a:t>6</a:t>
            </a:fld>
            <a:endParaRPr lang="en-US"/>
          </a:p>
        </p:txBody>
      </p:sp>
    </p:spTree>
    <p:extLst>
      <p:ext uri="{BB962C8B-B14F-4D97-AF65-F5344CB8AC3E}">
        <p14:creationId xmlns:p14="http://schemas.microsoft.com/office/powerpoint/2010/main" val="84465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3.7037E-6 L -0.00339 0.58334 " pathEditMode="relative" rAng="0" ptsTypes="AA">
                                      <p:cBhvr>
                                        <p:cTn id="6" dur="2000" fill="hold"/>
                                        <p:tgtEl>
                                          <p:spTgt spid="10"/>
                                        </p:tgtEl>
                                        <p:attrNameLst>
                                          <p:attrName>ppt_x</p:attrName>
                                          <p:attrName>ppt_y</p:attrName>
                                        </p:attrNameLst>
                                      </p:cBhvr>
                                      <p:rCtr x="-169" y="29167"/>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440" y="378818"/>
            <a:ext cx="10081120" cy="523220"/>
          </a:xfrm>
          <a:prstGeom prst="rect">
            <a:avLst/>
          </a:prstGeom>
          <a:noFill/>
        </p:spPr>
        <p:txBody>
          <a:bodyPr wrap="square" rtlCol="0">
            <a:spAutoFit/>
          </a:bodyPr>
          <a:lstStyle/>
          <a:p>
            <a:r>
              <a:rPr lang="en-US" sz="2800" b="1" dirty="0"/>
              <a:t>Let’s look at this experiment mathematically.</a:t>
            </a:r>
          </a:p>
        </p:txBody>
      </p:sp>
      <p:sp>
        <p:nvSpPr>
          <p:cNvPr id="4" name="TextBox 3"/>
          <p:cNvSpPr txBox="1"/>
          <p:nvPr/>
        </p:nvSpPr>
        <p:spPr>
          <a:xfrm>
            <a:off x="1055441" y="3733637"/>
            <a:ext cx="9682338" cy="461665"/>
          </a:xfrm>
          <a:prstGeom prst="rect">
            <a:avLst/>
          </a:prstGeom>
          <a:noFill/>
        </p:spPr>
        <p:txBody>
          <a:bodyPr wrap="square" rtlCol="0">
            <a:spAutoFit/>
          </a:bodyPr>
          <a:lstStyle/>
          <a:p>
            <a:r>
              <a:rPr lang="en-US" sz="2400" dirty="0"/>
              <a:t>Note than in this case, the “Force” is the “Gravitational Force” (a.k.a. Weight)</a:t>
            </a:r>
          </a:p>
        </p:txBody>
      </p:sp>
      <p:sp>
        <p:nvSpPr>
          <p:cNvPr id="5" name="TextBox 4"/>
          <p:cNvSpPr txBox="1"/>
          <p:nvPr/>
        </p:nvSpPr>
        <p:spPr>
          <a:xfrm>
            <a:off x="1041584" y="4660849"/>
            <a:ext cx="10312216" cy="1200329"/>
          </a:xfrm>
          <a:prstGeom prst="rect">
            <a:avLst/>
          </a:prstGeom>
          <a:noFill/>
        </p:spPr>
        <p:txBody>
          <a:bodyPr wrap="square" rtlCol="0">
            <a:spAutoFit/>
          </a:bodyPr>
          <a:lstStyle/>
          <a:p>
            <a:r>
              <a:rPr lang="en-US" sz="2400" dirty="0"/>
              <a:t>	                                                   Weight		             Weight</a:t>
            </a:r>
          </a:p>
          <a:p>
            <a:r>
              <a:rPr lang="en-US" sz="2400" dirty="0"/>
              <a:t>And we know that Mass   =   ----------------------------     =      --------------</a:t>
            </a:r>
          </a:p>
          <a:p>
            <a:r>
              <a:rPr lang="en-US" sz="2400" dirty="0"/>
              <a:t>	                                        Accel Due to Gravity             9.8 m/sec</a:t>
            </a:r>
            <a:r>
              <a:rPr lang="en-US" sz="2400" baseline="30000" dirty="0"/>
              <a:t>2</a:t>
            </a:r>
            <a:endParaRPr lang="en-US" sz="2400" dirty="0"/>
          </a:p>
        </p:txBody>
      </p:sp>
      <p:sp>
        <p:nvSpPr>
          <p:cNvPr id="6" name="Slide Number Placeholder 5"/>
          <p:cNvSpPr>
            <a:spLocks noGrp="1"/>
          </p:cNvSpPr>
          <p:nvPr>
            <p:ph type="sldNum" sz="quarter" idx="12"/>
          </p:nvPr>
        </p:nvSpPr>
        <p:spPr/>
        <p:txBody>
          <a:bodyPr/>
          <a:lstStyle/>
          <a:p>
            <a:fld id="{E24C6404-DD52-4D30-ADD7-3912C3BB633F}" type="slidenum">
              <a:rPr lang="en-US" smtClean="0"/>
              <a:t>7</a:t>
            </a:fld>
            <a:endParaRPr lang="en-US"/>
          </a:p>
        </p:txBody>
      </p:sp>
      <p:sp>
        <p:nvSpPr>
          <p:cNvPr id="8" name="TextBox 7">
            <a:extLst>
              <a:ext uri="{FF2B5EF4-FFF2-40B4-BE49-F238E27FC236}">
                <a16:creationId xmlns:a16="http://schemas.microsoft.com/office/drawing/2014/main" id="{68CAC78B-6F69-48ED-ABF7-40DA8D62BA5E}"/>
              </a:ext>
            </a:extLst>
          </p:cNvPr>
          <p:cNvSpPr txBox="1"/>
          <p:nvPr/>
        </p:nvSpPr>
        <p:spPr>
          <a:xfrm>
            <a:off x="1041584" y="1050767"/>
            <a:ext cx="10081120" cy="461665"/>
          </a:xfrm>
          <a:prstGeom prst="rect">
            <a:avLst/>
          </a:prstGeom>
          <a:noFill/>
        </p:spPr>
        <p:txBody>
          <a:bodyPr wrap="square" rtlCol="0">
            <a:spAutoFit/>
          </a:bodyPr>
          <a:lstStyle/>
          <a:p>
            <a:r>
              <a:rPr lang="en-US" sz="2400" dirty="0"/>
              <a:t>Newton says the motion of the falling ball is governed by </a:t>
            </a:r>
            <a:r>
              <a:rPr lang="en-US" sz="2400" dirty="0">
                <a:solidFill>
                  <a:srgbClr val="FF0000"/>
                </a:solidFill>
              </a:rPr>
              <a:t>F=ma</a:t>
            </a:r>
          </a:p>
        </p:txBody>
      </p:sp>
      <p:grpSp>
        <p:nvGrpSpPr>
          <p:cNvPr id="10" name="Group 9">
            <a:extLst>
              <a:ext uri="{FF2B5EF4-FFF2-40B4-BE49-F238E27FC236}">
                <a16:creationId xmlns:a16="http://schemas.microsoft.com/office/drawing/2014/main" id="{C42F3164-B845-4667-90B1-99A04CC9793A}"/>
              </a:ext>
            </a:extLst>
          </p:cNvPr>
          <p:cNvGrpSpPr/>
          <p:nvPr/>
        </p:nvGrpSpPr>
        <p:grpSpPr>
          <a:xfrm>
            <a:off x="1055441" y="1801291"/>
            <a:ext cx="9772541" cy="1225941"/>
            <a:chOff x="1055441" y="1856711"/>
            <a:chExt cx="9772541" cy="1225941"/>
          </a:xfrm>
        </p:grpSpPr>
        <p:sp>
          <p:nvSpPr>
            <p:cNvPr id="3" name="TextBox 2"/>
            <p:cNvSpPr txBox="1"/>
            <p:nvPr/>
          </p:nvSpPr>
          <p:spPr>
            <a:xfrm>
              <a:off x="6393218" y="1882323"/>
              <a:ext cx="4434764" cy="1200329"/>
            </a:xfrm>
            <a:prstGeom prst="rect">
              <a:avLst/>
            </a:prstGeom>
            <a:noFill/>
          </p:spPr>
          <p:txBody>
            <a:bodyPr wrap="square" rtlCol="0">
              <a:spAutoFit/>
            </a:bodyPr>
            <a:lstStyle/>
            <a:p>
              <a:r>
                <a:rPr lang="en-US" sz="2400" dirty="0"/>
                <a:t>	</a:t>
              </a:r>
              <a:r>
                <a:rPr lang="en-US" sz="2400" dirty="0">
                  <a:solidFill>
                    <a:srgbClr val="FF0000"/>
                  </a:solidFill>
                </a:rPr>
                <a:t>	    Force</a:t>
              </a:r>
            </a:p>
            <a:p>
              <a:r>
                <a:rPr lang="en-US" sz="2400" dirty="0">
                  <a:solidFill>
                    <a:srgbClr val="FF0000"/>
                  </a:solidFill>
                </a:rPr>
                <a:t>     </a:t>
              </a:r>
              <a:r>
                <a:rPr lang="en-US" sz="2400" dirty="0" err="1">
                  <a:solidFill>
                    <a:srgbClr val="FF0000"/>
                  </a:solidFill>
                </a:rPr>
                <a:t>Accel</a:t>
              </a:r>
              <a:r>
                <a:rPr lang="en-US" sz="2400" dirty="0">
                  <a:solidFill>
                    <a:srgbClr val="FF0000"/>
                  </a:solidFill>
                </a:rPr>
                <a:t>    =     ----------------</a:t>
              </a:r>
            </a:p>
            <a:p>
              <a:r>
                <a:rPr lang="en-US" sz="2400" dirty="0">
                  <a:solidFill>
                    <a:srgbClr val="FF0000"/>
                  </a:solidFill>
                </a:rPr>
                <a:t>		    Mass </a:t>
              </a:r>
            </a:p>
          </p:txBody>
        </p:sp>
        <p:sp>
          <p:nvSpPr>
            <p:cNvPr id="9" name="TextBox 8">
              <a:extLst>
                <a:ext uri="{FF2B5EF4-FFF2-40B4-BE49-F238E27FC236}">
                  <a16:creationId xmlns:a16="http://schemas.microsoft.com/office/drawing/2014/main" id="{D89A24A9-C7FB-4AA3-B970-F7908CFC59DD}"/>
                </a:ext>
              </a:extLst>
            </p:cNvPr>
            <p:cNvSpPr txBox="1"/>
            <p:nvPr/>
          </p:nvSpPr>
          <p:spPr>
            <a:xfrm>
              <a:off x="1055441" y="1856711"/>
              <a:ext cx="5026704" cy="1200329"/>
            </a:xfrm>
            <a:prstGeom prst="rect">
              <a:avLst/>
            </a:prstGeom>
            <a:noFill/>
          </p:spPr>
          <p:txBody>
            <a:bodyPr wrap="square" rtlCol="0">
              <a:spAutoFit/>
            </a:bodyPr>
            <a:lstStyle/>
            <a:p>
              <a:r>
                <a:rPr lang="en-US" sz="2400" dirty="0"/>
                <a:t>If we apply some basic algebra to Newton’s equation we can calculate the acceleration of the object.</a:t>
              </a:r>
              <a:endParaRPr lang="en-US" sz="2400" dirty="0">
                <a:solidFill>
                  <a:srgbClr val="FF0000"/>
                </a:solidFill>
              </a:endParaRPr>
            </a:p>
          </p:txBody>
        </p:sp>
      </p:grpSp>
    </p:spTree>
    <p:extLst>
      <p:ext uri="{BB962C8B-B14F-4D97-AF65-F5344CB8AC3E}">
        <p14:creationId xmlns:p14="http://schemas.microsoft.com/office/powerpoint/2010/main" val="266650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81464" y="927882"/>
            <a:ext cx="6588732" cy="2246769"/>
          </a:xfrm>
          <a:prstGeom prst="rect">
            <a:avLst/>
          </a:prstGeom>
          <a:noFill/>
        </p:spPr>
        <p:txBody>
          <a:bodyPr wrap="square" rtlCol="0">
            <a:spAutoFit/>
          </a:bodyPr>
          <a:lstStyle/>
          <a:p>
            <a:r>
              <a:rPr lang="en-US" sz="2800" dirty="0"/>
              <a:t>		       Weight   </a:t>
            </a:r>
            <a:r>
              <a:rPr lang="en-US" sz="2800" dirty="0">
                <a:solidFill>
                  <a:srgbClr val="00B0F0"/>
                </a:solidFill>
              </a:rPr>
              <a:t>(N) </a:t>
            </a:r>
          </a:p>
          <a:p>
            <a:r>
              <a:rPr lang="en-US" sz="2800" dirty="0" err="1"/>
              <a:t>Accel</a:t>
            </a:r>
            <a:r>
              <a:rPr lang="en-US" sz="2800" dirty="0"/>
              <a:t>   =    ----------------------------------</a:t>
            </a:r>
          </a:p>
          <a:p>
            <a:r>
              <a:rPr lang="en-US" sz="2800" dirty="0"/>
              <a:t>		                         </a:t>
            </a:r>
            <a:r>
              <a:rPr lang="en-US" sz="2800" dirty="0">
                <a:solidFill>
                  <a:srgbClr val="00B0F0"/>
                </a:solidFill>
              </a:rPr>
              <a:t>N</a:t>
            </a:r>
          </a:p>
          <a:p>
            <a:r>
              <a:rPr lang="en-US" sz="2800" dirty="0"/>
              <a:t>		 Mass	   </a:t>
            </a:r>
            <a:r>
              <a:rPr lang="en-US" sz="2800" dirty="0">
                <a:solidFill>
                  <a:srgbClr val="00B0F0"/>
                </a:solidFill>
              </a:rPr>
              <a:t>-------------------</a:t>
            </a:r>
          </a:p>
          <a:p>
            <a:r>
              <a:rPr lang="en-US" sz="2800" dirty="0">
                <a:solidFill>
                  <a:srgbClr val="00B0F0"/>
                </a:solidFill>
              </a:rPr>
              <a:t>		                  9.8  m/sec</a:t>
            </a:r>
            <a:r>
              <a:rPr lang="en-US" sz="2800" baseline="30000" dirty="0">
                <a:solidFill>
                  <a:srgbClr val="00B0F0"/>
                </a:solidFill>
              </a:rPr>
              <a:t>2</a:t>
            </a:r>
            <a:r>
              <a:rPr lang="en-US" sz="2800" dirty="0">
                <a:solidFill>
                  <a:srgbClr val="00B0F0"/>
                </a:solidFill>
              </a:rPr>
              <a:t> </a:t>
            </a:r>
          </a:p>
        </p:txBody>
      </p:sp>
      <p:sp>
        <p:nvSpPr>
          <p:cNvPr id="6" name="Left Bracket 5"/>
          <p:cNvSpPr/>
          <p:nvPr/>
        </p:nvSpPr>
        <p:spPr>
          <a:xfrm>
            <a:off x="5661314" y="1900083"/>
            <a:ext cx="396044" cy="1332148"/>
          </a:xfrm>
          <a:prstGeom prst="leftBracket">
            <a:avLst>
              <a:gd name="adj" fmla="val 61614"/>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p:cNvSpPr/>
          <p:nvPr/>
        </p:nvSpPr>
        <p:spPr>
          <a:xfrm rot="10800000">
            <a:off x="7627676" y="1916832"/>
            <a:ext cx="396044" cy="1332148"/>
          </a:xfrm>
          <a:prstGeom prst="leftBracket">
            <a:avLst>
              <a:gd name="adj" fmla="val 61614"/>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24C6404-DD52-4D30-ADD7-3912C3BB633F}" type="slidenum">
              <a:rPr lang="en-US" smtClean="0"/>
              <a:t>8</a:t>
            </a:fld>
            <a:endParaRPr lang="en-US"/>
          </a:p>
        </p:txBody>
      </p:sp>
      <p:sp>
        <p:nvSpPr>
          <p:cNvPr id="4" name="TextBox 3">
            <a:extLst>
              <a:ext uri="{FF2B5EF4-FFF2-40B4-BE49-F238E27FC236}">
                <a16:creationId xmlns:a16="http://schemas.microsoft.com/office/drawing/2014/main" id="{AE296F51-D5E9-4CCF-BD8C-5531492408CE}"/>
              </a:ext>
            </a:extLst>
          </p:cNvPr>
          <p:cNvSpPr txBox="1"/>
          <p:nvPr/>
        </p:nvSpPr>
        <p:spPr>
          <a:xfrm>
            <a:off x="1357745" y="3809995"/>
            <a:ext cx="9490364" cy="1938992"/>
          </a:xfrm>
          <a:prstGeom prst="rect">
            <a:avLst/>
          </a:prstGeom>
          <a:noFill/>
        </p:spPr>
        <p:txBody>
          <a:bodyPr wrap="square" rtlCol="0">
            <a:spAutoFit/>
          </a:bodyPr>
          <a:lstStyle/>
          <a:p>
            <a:r>
              <a:rPr lang="en-US" sz="2400" dirty="0"/>
              <a:t>This says that the amount of acceleration experienced by an object is equal to the FORCE that is applied to it DIVIDED by the object’s MASS.</a:t>
            </a:r>
          </a:p>
          <a:p>
            <a:endParaRPr lang="en-US" sz="2400" dirty="0"/>
          </a:p>
          <a:p>
            <a:r>
              <a:rPr lang="en-US" sz="2400" dirty="0"/>
              <a:t>In the case of a falling object, the “force” is the downward force generated by gravity - which is actually the weight of the object. </a:t>
            </a:r>
          </a:p>
        </p:txBody>
      </p:sp>
    </p:spTree>
    <p:extLst>
      <p:ext uri="{BB962C8B-B14F-4D97-AF65-F5344CB8AC3E}">
        <p14:creationId xmlns:p14="http://schemas.microsoft.com/office/powerpoint/2010/main" val="213868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73F78D2-B944-4FCB-9A2C-5259A3A5747D}"/>
              </a:ext>
            </a:extLst>
          </p:cNvPr>
          <p:cNvGrpSpPr/>
          <p:nvPr/>
        </p:nvGrpSpPr>
        <p:grpSpPr>
          <a:xfrm>
            <a:off x="1492419" y="3310159"/>
            <a:ext cx="9021358" cy="1424764"/>
            <a:chOff x="2711624" y="3310159"/>
            <a:chExt cx="9021358" cy="1424764"/>
          </a:xfrm>
        </p:grpSpPr>
        <p:sp>
          <p:nvSpPr>
            <p:cNvPr id="5" name="TextBox 4"/>
            <p:cNvSpPr txBox="1"/>
            <p:nvPr/>
          </p:nvSpPr>
          <p:spPr>
            <a:xfrm>
              <a:off x="2711624" y="3473039"/>
              <a:ext cx="6588732" cy="1261884"/>
            </a:xfrm>
            <a:prstGeom prst="rect">
              <a:avLst/>
            </a:prstGeom>
            <a:noFill/>
          </p:spPr>
          <p:txBody>
            <a:bodyPr wrap="square" rtlCol="0">
              <a:spAutoFit/>
            </a:bodyPr>
            <a:lstStyle/>
            <a:p>
              <a:r>
                <a:rPr lang="en-US" sz="2400" dirty="0"/>
                <a:t>                                         9.8   m/sec</a:t>
              </a:r>
              <a:r>
                <a:rPr lang="en-US" sz="2400" baseline="30000" dirty="0"/>
                <a:t>2</a:t>
              </a:r>
              <a:r>
                <a:rPr lang="en-US" sz="2400" dirty="0"/>
                <a:t> </a:t>
              </a:r>
            </a:p>
            <a:p>
              <a:r>
                <a:rPr lang="en-US" sz="2400" dirty="0"/>
                <a:t>Accel   =       N    x     -----------------------   </a:t>
              </a:r>
            </a:p>
            <a:p>
              <a:r>
                <a:rPr lang="en-US" sz="2400" dirty="0"/>
                <a:t>			        N	</a:t>
              </a:r>
              <a:r>
                <a:rPr lang="en-US" sz="2800" dirty="0"/>
                <a:t>	</a:t>
              </a:r>
            </a:p>
          </p:txBody>
        </p:sp>
        <p:sp>
          <p:nvSpPr>
            <p:cNvPr id="12" name="TextBox 11">
              <a:extLst>
                <a:ext uri="{FF2B5EF4-FFF2-40B4-BE49-F238E27FC236}">
                  <a16:creationId xmlns:a16="http://schemas.microsoft.com/office/drawing/2014/main" id="{A548D250-C5D1-414A-BEC8-61CA476B73A6}"/>
                </a:ext>
              </a:extLst>
            </p:cNvPr>
            <p:cNvSpPr txBox="1"/>
            <p:nvPr/>
          </p:nvSpPr>
          <p:spPr>
            <a:xfrm>
              <a:off x="8586847" y="3310159"/>
              <a:ext cx="3146135" cy="646331"/>
            </a:xfrm>
            <a:prstGeom prst="rect">
              <a:avLst/>
            </a:prstGeom>
            <a:noFill/>
          </p:spPr>
          <p:txBody>
            <a:bodyPr wrap="square" rtlCol="0">
              <a:spAutoFit/>
            </a:bodyPr>
            <a:lstStyle/>
            <a:p>
              <a:r>
                <a:rPr lang="en-US" dirty="0"/>
                <a:t>We can rearrange the equation by applying some algebra…</a:t>
              </a:r>
            </a:p>
          </p:txBody>
        </p:sp>
      </p:grpSp>
      <p:sp>
        <p:nvSpPr>
          <p:cNvPr id="3" name="TextBox 2"/>
          <p:cNvSpPr txBox="1"/>
          <p:nvPr/>
        </p:nvSpPr>
        <p:spPr>
          <a:xfrm>
            <a:off x="2681464" y="927882"/>
            <a:ext cx="6588732" cy="1938992"/>
          </a:xfrm>
          <a:prstGeom prst="rect">
            <a:avLst/>
          </a:prstGeom>
          <a:noFill/>
        </p:spPr>
        <p:txBody>
          <a:bodyPr wrap="square" rtlCol="0">
            <a:spAutoFit/>
          </a:bodyPr>
          <a:lstStyle/>
          <a:p>
            <a:r>
              <a:rPr lang="en-US" sz="2400" dirty="0"/>
              <a:t>		       N  </a:t>
            </a:r>
          </a:p>
          <a:p>
            <a:r>
              <a:rPr lang="en-US" sz="2400" dirty="0"/>
              <a:t>Accel   =     -------------------------</a:t>
            </a:r>
          </a:p>
          <a:p>
            <a:r>
              <a:rPr lang="en-US" sz="2400" dirty="0"/>
              <a:t>		       N</a:t>
            </a:r>
          </a:p>
          <a:p>
            <a:r>
              <a:rPr lang="en-US" sz="2400" dirty="0"/>
              <a:t>	          -------------------</a:t>
            </a:r>
          </a:p>
          <a:p>
            <a:r>
              <a:rPr lang="en-US" sz="2400" dirty="0"/>
              <a:t>	             9.8 m/sec</a:t>
            </a:r>
            <a:r>
              <a:rPr lang="en-US" sz="2400" baseline="30000" dirty="0"/>
              <a:t>2</a:t>
            </a:r>
            <a:r>
              <a:rPr lang="en-US" sz="2400" dirty="0"/>
              <a:t> </a:t>
            </a:r>
          </a:p>
        </p:txBody>
      </p:sp>
      <p:sp>
        <p:nvSpPr>
          <p:cNvPr id="9" name="TextBox 8"/>
          <p:cNvSpPr txBox="1"/>
          <p:nvPr/>
        </p:nvSpPr>
        <p:spPr>
          <a:xfrm>
            <a:off x="1551980" y="5279725"/>
            <a:ext cx="4248472" cy="461665"/>
          </a:xfrm>
          <a:prstGeom prst="rect">
            <a:avLst/>
          </a:prstGeom>
          <a:noFill/>
        </p:spPr>
        <p:txBody>
          <a:bodyPr wrap="square" rtlCol="0">
            <a:spAutoFit/>
          </a:bodyPr>
          <a:lstStyle/>
          <a:p>
            <a:r>
              <a:rPr lang="en-US" sz="2400" dirty="0"/>
              <a:t>Accel   =   9.8   m/sec</a:t>
            </a:r>
            <a:r>
              <a:rPr lang="en-US" sz="2400" baseline="30000" dirty="0"/>
              <a:t>2</a:t>
            </a:r>
            <a:r>
              <a:rPr lang="en-US" sz="2400" dirty="0"/>
              <a:t> </a:t>
            </a:r>
          </a:p>
        </p:txBody>
      </p:sp>
      <p:sp>
        <p:nvSpPr>
          <p:cNvPr id="10" name="TextBox 9"/>
          <p:cNvSpPr txBox="1"/>
          <p:nvPr/>
        </p:nvSpPr>
        <p:spPr>
          <a:xfrm>
            <a:off x="5594611" y="4977752"/>
            <a:ext cx="4973079" cy="1200329"/>
          </a:xfrm>
          <a:prstGeom prst="rect">
            <a:avLst/>
          </a:prstGeom>
          <a:noFill/>
        </p:spPr>
        <p:txBody>
          <a:bodyPr wrap="square" rtlCol="0">
            <a:spAutoFit/>
          </a:bodyPr>
          <a:lstStyle/>
          <a:p>
            <a:r>
              <a:rPr lang="en-US" sz="2400" b="1" dirty="0">
                <a:solidFill>
                  <a:srgbClr val="FF0000"/>
                </a:solidFill>
              </a:rPr>
              <a:t>This shows that the acceleration of the free falling object is constant and independent of the object’s mass…</a:t>
            </a:r>
          </a:p>
        </p:txBody>
      </p:sp>
      <p:sp>
        <p:nvSpPr>
          <p:cNvPr id="2" name="Slide Number Placeholder 1"/>
          <p:cNvSpPr>
            <a:spLocks noGrp="1"/>
          </p:cNvSpPr>
          <p:nvPr>
            <p:ph type="sldNum" sz="quarter" idx="12"/>
          </p:nvPr>
        </p:nvSpPr>
        <p:spPr/>
        <p:txBody>
          <a:bodyPr/>
          <a:lstStyle/>
          <a:p>
            <a:fld id="{E24C6404-DD52-4D30-ADD7-3912C3BB633F}" type="slidenum">
              <a:rPr lang="en-US" smtClean="0"/>
              <a:t>9</a:t>
            </a:fld>
            <a:endParaRPr lang="en-US"/>
          </a:p>
        </p:txBody>
      </p:sp>
      <p:grpSp>
        <p:nvGrpSpPr>
          <p:cNvPr id="13" name="Group 12">
            <a:extLst>
              <a:ext uri="{FF2B5EF4-FFF2-40B4-BE49-F238E27FC236}">
                <a16:creationId xmlns:a16="http://schemas.microsoft.com/office/drawing/2014/main" id="{BF3A7D81-1888-419D-A306-E5776FAF8A0D}"/>
              </a:ext>
            </a:extLst>
          </p:cNvPr>
          <p:cNvGrpSpPr/>
          <p:nvPr/>
        </p:nvGrpSpPr>
        <p:grpSpPr>
          <a:xfrm>
            <a:off x="2788385" y="3762818"/>
            <a:ext cx="7725391" cy="1033422"/>
            <a:chOff x="4367808" y="3916373"/>
            <a:chExt cx="7725391" cy="1033422"/>
          </a:xfrm>
        </p:grpSpPr>
        <p:sp>
          <p:nvSpPr>
            <p:cNvPr id="6" name="TextBox 5">
              <a:extLst>
                <a:ext uri="{FF2B5EF4-FFF2-40B4-BE49-F238E27FC236}">
                  <a16:creationId xmlns:a16="http://schemas.microsoft.com/office/drawing/2014/main" id="{A09EF248-3F01-480C-B59C-A32EE7F6F7B2}"/>
                </a:ext>
              </a:extLst>
            </p:cNvPr>
            <p:cNvSpPr txBox="1"/>
            <p:nvPr/>
          </p:nvSpPr>
          <p:spPr>
            <a:xfrm>
              <a:off x="8947064" y="4242147"/>
              <a:ext cx="3146135" cy="646331"/>
            </a:xfrm>
            <a:prstGeom prst="rect">
              <a:avLst/>
            </a:prstGeom>
            <a:noFill/>
          </p:spPr>
          <p:txBody>
            <a:bodyPr wrap="square" rtlCol="0">
              <a:spAutoFit/>
            </a:bodyPr>
            <a:lstStyle/>
            <a:p>
              <a:r>
                <a:rPr lang="en-US" dirty="0"/>
                <a:t>Notice that “mass” falls out of the equation.</a:t>
              </a:r>
            </a:p>
          </p:txBody>
        </p:sp>
        <p:grpSp>
          <p:nvGrpSpPr>
            <p:cNvPr id="11" name="Group 10">
              <a:extLst>
                <a:ext uri="{FF2B5EF4-FFF2-40B4-BE49-F238E27FC236}">
                  <a16:creationId xmlns:a16="http://schemas.microsoft.com/office/drawing/2014/main" id="{C8F00A12-540F-4896-A5FC-1B9B3DA727C9}"/>
                </a:ext>
              </a:extLst>
            </p:cNvPr>
            <p:cNvGrpSpPr/>
            <p:nvPr/>
          </p:nvGrpSpPr>
          <p:grpSpPr>
            <a:xfrm>
              <a:off x="4367808" y="3916373"/>
              <a:ext cx="2569245" cy="1033422"/>
              <a:chOff x="4367808" y="4041068"/>
              <a:chExt cx="2569245" cy="1033422"/>
            </a:xfrm>
          </p:grpSpPr>
          <p:cxnSp>
            <p:nvCxnSpPr>
              <p:cNvPr id="4" name="Straight Connector 3"/>
              <p:cNvCxnSpPr/>
              <p:nvPr/>
            </p:nvCxnSpPr>
            <p:spPr>
              <a:xfrm flipV="1">
                <a:off x="4367808" y="4041068"/>
                <a:ext cx="900100" cy="5400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036953" y="4534430"/>
                <a:ext cx="900100" cy="5400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15" name="TextBox 14">
            <a:extLst>
              <a:ext uri="{FF2B5EF4-FFF2-40B4-BE49-F238E27FC236}">
                <a16:creationId xmlns:a16="http://schemas.microsoft.com/office/drawing/2014/main" id="{83091504-6A1B-47A6-BC8B-77DF24960CBD}"/>
              </a:ext>
            </a:extLst>
          </p:cNvPr>
          <p:cNvSpPr txBox="1"/>
          <p:nvPr/>
        </p:nvSpPr>
        <p:spPr>
          <a:xfrm>
            <a:off x="1025236" y="228824"/>
            <a:ext cx="10328564" cy="461665"/>
          </a:xfrm>
          <a:prstGeom prst="rect">
            <a:avLst/>
          </a:prstGeom>
          <a:noFill/>
        </p:spPr>
        <p:txBody>
          <a:bodyPr wrap="square" rtlCol="0">
            <a:spAutoFit/>
          </a:bodyPr>
          <a:lstStyle/>
          <a:p>
            <a:r>
              <a:rPr lang="en-US" sz="2400" dirty="0"/>
              <a:t>Let’s perform some simple “unit analysis” and see what the equation can tell us…</a:t>
            </a:r>
          </a:p>
        </p:txBody>
      </p:sp>
    </p:spTree>
    <p:extLst>
      <p:ext uri="{BB962C8B-B14F-4D97-AF65-F5344CB8AC3E}">
        <p14:creationId xmlns:p14="http://schemas.microsoft.com/office/powerpoint/2010/main" val="238425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1312</Words>
  <Application>Microsoft Office PowerPoint</Application>
  <PresentationFormat>Widescreen</PresentationFormat>
  <Paragraphs>184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37</cp:revision>
  <dcterms:created xsi:type="dcterms:W3CDTF">2018-07-27T18:00:37Z</dcterms:created>
  <dcterms:modified xsi:type="dcterms:W3CDTF">2018-07-30T01:49:43Z</dcterms:modified>
</cp:coreProperties>
</file>